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wav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78" r:id="rId3"/>
    <p:sldId id="263" r:id="rId4"/>
    <p:sldId id="264" r:id="rId5"/>
    <p:sldId id="265" r:id="rId6"/>
    <p:sldId id="266" r:id="rId7"/>
    <p:sldId id="258" r:id="rId8"/>
    <p:sldId id="256" r:id="rId9"/>
    <p:sldId id="259" r:id="rId10"/>
    <p:sldId id="260" r:id="rId11"/>
    <p:sldId id="261" r:id="rId12"/>
    <p:sldId id="262" r:id="rId13"/>
    <p:sldId id="267" r:id="rId14"/>
    <p:sldId id="268" r:id="rId15"/>
    <p:sldId id="269" r:id="rId16"/>
    <p:sldId id="270" r:id="rId17"/>
    <p:sldId id="277" r:id="rId18"/>
    <p:sldId id="271" r:id="rId19"/>
    <p:sldId id="272" r:id="rId20"/>
    <p:sldId id="273" r:id="rId21"/>
    <p:sldId id="274" r:id="rId22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8" d="100"/>
          <a:sy n="108" d="100"/>
        </p:scale>
        <p:origin x="1704" y="10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audio" Target="../media/audio1.wav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1" name="suction.wav"/>
      </p:stSnd>
    </p:sndAc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1" name="suction.wav"/>
      </p:stSnd>
    </p:sndAc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1" name="suction.wav"/>
      </p:stSnd>
    </p:sndAc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1" name="suction.wav"/>
      </p:stSnd>
    </p:sndAc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1" name="suction.wav"/>
      </p:stSnd>
    </p:sndAc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1" name="suction.wav"/>
      </p:stSnd>
    </p:sndAc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1" name="suction.wav"/>
      </p:stSnd>
    </p:sndAc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1" name="suction.wav"/>
      </p:stSnd>
    </p:sndAc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1" name="suction.wav"/>
      </p:stSnd>
    </p:sndAc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1" name="suction.wav"/>
      </p:stSnd>
    </p:sndAc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1" name="suction.wav"/>
      </p:stSnd>
    </p:sndAc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audio" Target="../media/audio1.wav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19.05.2021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 spd="slow">
    <p:wedge/>
    <p:sndAc>
      <p:stSnd>
        <p:snd r:embed="rId13" name="suction.wav"/>
      </p:stSnd>
    </p:sndAc>
  </p:transition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1.jpeg"/><Relationship Id="rId7" Type="http://schemas.openxmlformats.org/officeDocument/2006/relationships/image" Target="../media/image1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audio" Target="../media/audio2.wav"/><Relationship Id="rId7" Type="http://schemas.openxmlformats.org/officeDocument/2006/relationships/image" Target="../media/image1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png"/><Relationship Id="rId5" Type="http://schemas.openxmlformats.org/officeDocument/2006/relationships/image" Target="../media/image1.jpeg"/><Relationship Id="rId10" Type="http://schemas.openxmlformats.org/officeDocument/2006/relationships/image" Target="../media/image17.png"/><Relationship Id="rId4" Type="http://schemas.openxmlformats.org/officeDocument/2006/relationships/audio" Target="../media/audio3.wav"/><Relationship Id="rId9" Type="http://schemas.openxmlformats.org/officeDocument/2006/relationships/image" Target="../media/image16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audio" Target="../media/audio2.wav"/><Relationship Id="rId7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8.png"/><Relationship Id="rId5" Type="http://schemas.openxmlformats.org/officeDocument/2006/relationships/image" Target="../media/image1.jpeg"/><Relationship Id="rId10" Type="http://schemas.openxmlformats.org/officeDocument/2006/relationships/image" Target="../media/image21.png"/><Relationship Id="rId4" Type="http://schemas.openxmlformats.org/officeDocument/2006/relationships/audio" Target="../media/audio3.wav"/><Relationship Id="rId9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audio" Target="../media/audio2.wav"/><Relationship Id="rId7" Type="http://schemas.openxmlformats.org/officeDocument/2006/relationships/image" Target="../media/image1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2.png"/><Relationship Id="rId5" Type="http://schemas.openxmlformats.org/officeDocument/2006/relationships/image" Target="../media/image1.jpeg"/><Relationship Id="rId10" Type="http://schemas.openxmlformats.org/officeDocument/2006/relationships/image" Target="../media/image11.png"/><Relationship Id="rId4" Type="http://schemas.openxmlformats.org/officeDocument/2006/relationships/audio" Target="../media/audio3.wav"/><Relationship Id="rId9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png"/><Relationship Id="rId3" Type="http://schemas.openxmlformats.org/officeDocument/2006/relationships/audio" Target="../media/audio3.wav"/><Relationship Id="rId7" Type="http://schemas.openxmlformats.org/officeDocument/2006/relationships/image" Target="../media/image27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6.png"/><Relationship Id="rId5" Type="http://schemas.openxmlformats.org/officeDocument/2006/relationships/image" Target="../media/image1.jpeg"/><Relationship Id="rId4" Type="http://schemas.openxmlformats.org/officeDocument/2006/relationships/audio" Target="../media/audio2.wav"/><Relationship Id="rId9" Type="http://schemas.openxmlformats.org/officeDocument/2006/relationships/slide" Target="slide9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audio" Target="../media/audio2.wav"/><Relationship Id="rId7" Type="http://schemas.openxmlformats.org/officeDocument/2006/relationships/image" Target="../media/image3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png"/><Relationship Id="rId5" Type="http://schemas.openxmlformats.org/officeDocument/2006/relationships/image" Target="../media/image1.jpeg"/><Relationship Id="rId4" Type="http://schemas.openxmlformats.org/officeDocument/2006/relationships/audio" Target="../media/audio3.wav"/><Relationship Id="rId9" Type="http://schemas.openxmlformats.org/officeDocument/2006/relationships/slide" Target="slide10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audio" Target="../media/audio2.wav"/><Relationship Id="rId7" Type="http://schemas.openxmlformats.org/officeDocument/2006/relationships/image" Target="../media/image33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2.png"/><Relationship Id="rId5" Type="http://schemas.openxmlformats.org/officeDocument/2006/relationships/image" Target="../media/image1.jpeg"/><Relationship Id="rId4" Type="http://schemas.openxmlformats.org/officeDocument/2006/relationships/audio" Target="../media/audio3.wav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png"/><Relationship Id="rId3" Type="http://schemas.openxmlformats.org/officeDocument/2006/relationships/audio" Target="../media/audio3.wav"/><Relationship Id="rId7" Type="http://schemas.openxmlformats.org/officeDocument/2006/relationships/image" Target="../media/image3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5.png"/><Relationship Id="rId5" Type="http://schemas.openxmlformats.org/officeDocument/2006/relationships/image" Target="../media/image1.jpeg"/><Relationship Id="rId4" Type="http://schemas.openxmlformats.org/officeDocument/2006/relationships/audio" Target="../media/audio2.wav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3" Type="http://schemas.openxmlformats.org/officeDocument/2006/relationships/audio" Target="../media/audio2.wav"/><Relationship Id="rId7" Type="http://schemas.openxmlformats.org/officeDocument/2006/relationships/image" Target="../media/image39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8.gif"/><Relationship Id="rId5" Type="http://schemas.openxmlformats.org/officeDocument/2006/relationships/image" Target="../media/image1.jpeg"/><Relationship Id="rId4" Type="http://schemas.openxmlformats.org/officeDocument/2006/relationships/audio" Target="../media/audio3.wav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audio" Target="../media/audio4.wav"/><Relationship Id="rId7" Type="http://schemas.openxmlformats.org/officeDocument/2006/relationships/image" Target="../media/image4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1.jpeg"/><Relationship Id="rId5" Type="http://schemas.openxmlformats.org/officeDocument/2006/relationships/image" Target="../media/image1.jpeg"/><Relationship Id="rId4" Type="http://schemas.openxmlformats.org/officeDocument/2006/relationships/audio" Target="../media/audio2.wav"/><Relationship Id="rId9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jpeg"/><Relationship Id="rId3" Type="http://schemas.openxmlformats.org/officeDocument/2006/relationships/audio" Target="../media/audio4.wav"/><Relationship Id="rId7" Type="http://schemas.openxmlformats.org/officeDocument/2006/relationships/image" Target="../media/image4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5.jpeg"/><Relationship Id="rId5" Type="http://schemas.openxmlformats.org/officeDocument/2006/relationships/image" Target="../media/image1.jpeg"/><Relationship Id="rId10" Type="http://schemas.openxmlformats.org/officeDocument/2006/relationships/image" Target="../media/image49.jpeg"/><Relationship Id="rId4" Type="http://schemas.openxmlformats.org/officeDocument/2006/relationships/audio" Target="../media/audio2.wav"/><Relationship Id="rId9" Type="http://schemas.openxmlformats.org/officeDocument/2006/relationships/image" Target="../media/image48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52.png"/><Relationship Id="rId3" Type="http://schemas.openxmlformats.org/officeDocument/2006/relationships/audio" Target="../media/audio4.wav"/><Relationship Id="rId7" Type="http://schemas.openxmlformats.org/officeDocument/2006/relationships/image" Target="../media/image5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0.jpeg"/><Relationship Id="rId5" Type="http://schemas.openxmlformats.org/officeDocument/2006/relationships/image" Target="../media/image1.jpeg"/><Relationship Id="rId10" Type="http://schemas.openxmlformats.org/officeDocument/2006/relationships/image" Target="../media/image54.png"/><Relationship Id="rId4" Type="http://schemas.openxmlformats.org/officeDocument/2006/relationships/audio" Target="../media/audio2.wav"/><Relationship Id="rId9" Type="http://schemas.openxmlformats.org/officeDocument/2006/relationships/image" Target="../media/image5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5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57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6.jpeg"/><Relationship Id="rId5" Type="http://schemas.openxmlformats.org/officeDocument/2006/relationships/image" Target="../media/image1.jpeg"/><Relationship Id="rId4" Type="http://schemas.openxmlformats.org/officeDocument/2006/relationships/audio" Target="../media/audio5.wav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audio" Target="../media/audio5.wav"/><Relationship Id="rId7" Type="http://schemas.openxmlformats.org/officeDocument/2006/relationships/image" Target="../media/image59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8.jpeg"/><Relationship Id="rId5" Type="http://schemas.openxmlformats.org/officeDocument/2006/relationships/image" Target="../media/image1.jpeg"/><Relationship Id="rId4" Type="http://schemas.openxmlformats.org/officeDocument/2006/relationships/audio" Target="../media/audio2.wav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61.jpe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jpeg"/><Relationship Id="rId5" Type="http://schemas.openxmlformats.org/officeDocument/2006/relationships/image" Target="../media/image1.jpeg"/><Relationship Id="rId4" Type="http://schemas.openxmlformats.org/officeDocument/2006/relationships/audio" Target="../media/audio5.wav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5.png"/><Relationship Id="rId3" Type="http://schemas.openxmlformats.org/officeDocument/2006/relationships/audio" Target="../media/audio1.wav"/><Relationship Id="rId7" Type="http://schemas.openxmlformats.org/officeDocument/2006/relationships/image" Target="../media/image64.gif"/><Relationship Id="rId2" Type="http://schemas.openxmlformats.org/officeDocument/2006/relationships/slideLayout" Target="../slideLayouts/slideLayout6.xml"/><Relationship Id="rId1" Type="http://schemas.openxmlformats.org/officeDocument/2006/relationships/audio" Target="file:///C:\Users\3\Desktop\&#1055;&#1044;&#1044;\&#1055;&#1088;&#1077;&#1079;&#1077;&#1085;&#1090;&#1072;&#1094;&#1080;&#1103;%20&#1080;&#1075;&#1088;&#1072;\&#1050;&#1072;&#1088;&#1090;&#1080;&#1085;&#1082;&#1080;\Zvonki_na_Mobilnyj_club14981788_-_Smeshariki_Nachalo_multa.mp3" TargetMode="External"/><Relationship Id="rId6" Type="http://schemas.openxmlformats.org/officeDocument/2006/relationships/image" Target="../media/image63.gif"/><Relationship Id="rId5" Type="http://schemas.openxmlformats.org/officeDocument/2006/relationships/image" Target="../media/image62.png"/><Relationship Id="rId4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l_340x270.1068721700_5ww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1"/>
            <a:ext cx="914400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3568" y="1556793"/>
            <a:ext cx="7772400" cy="1512168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extrusionH="57150" contourW="25400" prstMaterial="matte">
              <a:bevelT w="25400" h="55880" prst="divot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5400" b="1" spc="50" dirty="0">
                <a:ln w="11430"/>
                <a:solidFill>
                  <a:srgbClr val="7030A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ПРАВИЛА ДОРОЖНОГО ДВИЖЕНИЯ </a:t>
            </a:r>
            <a:br>
              <a:rPr lang="ru-RU" sz="5400" b="1" spc="50" dirty="0">
                <a:ln w="11430"/>
                <a:solidFill>
                  <a:srgbClr val="7030A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</a:br>
            <a:r>
              <a:rPr lang="ru-RU" sz="5400" b="1" spc="50" dirty="0">
                <a:ln w="11430"/>
                <a:solidFill>
                  <a:srgbClr val="7030A0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СО СМЕШАРИКАМИ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6381328"/>
            <a:ext cx="6400800" cy="288032"/>
          </a:xfrm>
        </p:spPr>
        <p:txBody>
          <a:bodyPr>
            <a:noAutofit/>
          </a:bodyPr>
          <a:lstStyle/>
          <a:p>
            <a:r>
              <a:rPr lang="ru-RU" sz="2000" dirty="0">
                <a:solidFill>
                  <a:srgbClr val="00B050"/>
                </a:solidFill>
                <a:latin typeface="Arial Black" pitchFamily="34" charset="0"/>
              </a:rPr>
              <a:t>Евсеева Елена Викторовна</a:t>
            </a:r>
          </a:p>
        </p:txBody>
      </p:sp>
      <p:pic>
        <p:nvPicPr>
          <p:cNvPr id="5" name="Рисунок 4" descr="0019-030-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755576" y="4149080"/>
            <a:ext cx="2361905" cy="2361905"/>
          </a:xfrm>
          <a:prstGeom prst="rect">
            <a:avLst/>
          </a:prstGeom>
        </p:spPr>
      </p:pic>
      <p:pic>
        <p:nvPicPr>
          <p:cNvPr id="6" name="Рисунок 5" descr="barash-iz-multfilma-smeshariki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411760" y="4293096"/>
            <a:ext cx="2016224" cy="2016224"/>
          </a:xfrm>
          <a:prstGeom prst="rect">
            <a:avLst/>
          </a:prstGeom>
        </p:spPr>
      </p:pic>
      <p:pic>
        <p:nvPicPr>
          <p:cNvPr id="7" name="Рисунок 6" descr="ejik-iz-multfilma-smeshariki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355976" y="4077072"/>
            <a:ext cx="2232248" cy="2232248"/>
          </a:xfrm>
          <a:prstGeom prst="rect">
            <a:avLst/>
          </a:prstGeom>
        </p:spPr>
      </p:pic>
      <p:pic>
        <p:nvPicPr>
          <p:cNvPr id="8" name="Рисунок 7" descr="a1_krosh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300192" y="3284984"/>
            <a:ext cx="2128737" cy="3096344"/>
          </a:xfrm>
          <a:prstGeom prst="rect">
            <a:avLst/>
          </a:prstGeom>
        </p:spPr>
      </p:pic>
      <p:pic>
        <p:nvPicPr>
          <p:cNvPr id="3074" name="Picture 2" descr="https://pics.clipartpng.com/Traffic_Light_PNG_Clip_Art-2582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 flipH="1">
            <a:off x="0" y="1601416"/>
            <a:ext cx="1394309" cy="5256584"/>
          </a:xfrm>
          <a:prstGeom prst="rect">
            <a:avLst/>
          </a:prstGeom>
          <a:noFill/>
        </p:spPr>
      </p:pic>
      <p:pic>
        <p:nvPicPr>
          <p:cNvPr id="3076" name="Picture 4" descr="https://upload.wikimedia.org/wikipedia/commons/thumb/f/f6/VzKat.svg/440px-VzKat.svg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6876256" y="1268760"/>
            <a:ext cx="2267744" cy="2169819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  <p:sndAc>
      <p:stSnd>
        <p:snd r:embed="rId2" name="suction.wav"/>
      </p:stSnd>
    </p:sndAc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l_340x270.1068721700_5ww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8278688" cy="6192687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l"/>
            <a:r>
              <a:rPr lang="ru-RU" sz="2400" b="1" spc="50" dirty="0">
                <a:ln w="1143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Цель игры: </a:t>
            </a:r>
            <a:r>
              <a:rPr lang="ru-RU" sz="2400" b="1" spc="50" dirty="0">
                <a:ln w="11430"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Сформировать у детей основы безопасного поведения на улице, закрепить и систематизировать знания о правилах дорожного движения.</a:t>
            </a:r>
            <a:br>
              <a:rPr lang="ru-RU" sz="2400" b="1" spc="50" dirty="0">
                <a:ln w="11430">
                  <a:solidFill>
                    <a:schemeClr val="bg1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br>
              <a:rPr lang="ru-RU" sz="2400" b="1" spc="50" dirty="0">
                <a:ln w="11430"/>
                <a:solidFill>
                  <a:schemeClr val="bg1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400" b="1" spc="50" dirty="0">
                <a:ln w="11430"/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Форма проведения: </a:t>
            </a:r>
            <a:r>
              <a:rPr lang="ru-RU" sz="2400" b="1" spc="50" dirty="0">
                <a:ln w="11430"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индивидуально с ребенком.</a:t>
            </a:r>
            <a:br>
              <a:rPr lang="ru-RU" sz="2400" b="1" spc="50" dirty="0">
                <a:ln w="11430"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br>
              <a:rPr lang="ru-RU" sz="2400" b="1" spc="50" dirty="0">
                <a:ln w="11430"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r>
              <a:rPr lang="ru-RU" sz="2400" b="1" spc="50" dirty="0">
                <a:ln w="11430">
                  <a:solidFill>
                    <a:srgbClr val="C00000"/>
                  </a:solidFill>
                </a:ln>
                <a:solidFill>
                  <a:srgbClr val="FF000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Правила игры: </a:t>
            </a:r>
            <a:r>
              <a:rPr lang="ru-RU" sz="2400" b="1" spc="50" dirty="0">
                <a:ln w="11430"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Взрослый читает задания, ребенок выбирает правильный(</a:t>
            </a:r>
            <a:r>
              <a:rPr lang="ru-RU" sz="2400" b="1" spc="50" dirty="0" err="1">
                <a:ln w="11430"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ые</a:t>
            </a:r>
            <a:r>
              <a:rPr lang="ru-RU" sz="2400" b="1" spc="50" dirty="0">
                <a:ln w="11430"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ответ(</a:t>
            </a:r>
            <a:r>
              <a:rPr lang="ru-RU" sz="2400" b="1" spc="50" dirty="0" err="1">
                <a:ln w="11430"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ы</a:t>
            </a:r>
            <a:r>
              <a:rPr lang="ru-RU" sz="2400" b="1" spc="50" dirty="0">
                <a:ln w="11430"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) щелкая мышкой по изображению.</a:t>
            </a:r>
            <a:br>
              <a:rPr lang="ru-RU" sz="2400" b="1" spc="50" dirty="0">
                <a:ln w="11430"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br>
              <a:rPr lang="ru-RU" sz="2400" b="1" spc="50" dirty="0">
                <a:ln w="11430">
                  <a:solidFill>
                    <a:srgbClr val="7030A0"/>
                  </a:solidFill>
                </a:ln>
                <a:solidFill>
                  <a:srgbClr val="0070C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Arial" pitchFamily="34" charset="0"/>
                <a:cs typeface="Arial" pitchFamily="34" charset="0"/>
              </a:rPr>
            </a:br>
            <a:endParaRPr lang="ru-RU" sz="2400" b="1" spc="50" dirty="0">
              <a:ln w="11430">
                <a:solidFill>
                  <a:srgbClr val="7030A0"/>
                </a:solidFill>
              </a:ln>
              <a:solidFill>
                <a:srgbClr val="0070C0"/>
              </a:soli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ransition spd="slow">
    <p:wedge/>
    <p:sndAc>
      <p:stSnd>
        <p:snd r:embed="rId2" name="suction.wav"/>
      </p:stSnd>
    </p:sndAc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l_340x270.1068721700_5ww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1"/>
            <a:ext cx="914400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88641"/>
            <a:ext cx="7772400" cy="2664295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7200" b="1" spc="50" dirty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ВИДЫ ТРАНСПОРТА</a:t>
            </a:r>
          </a:p>
        </p:txBody>
      </p:sp>
      <p:pic>
        <p:nvPicPr>
          <p:cNvPr id="6" name="Рисунок 5" descr="a1_krosh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3203848" y="2420888"/>
            <a:ext cx="3050515" cy="4437112"/>
          </a:xfrm>
          <a:prstGeom prst="rect">
            <a:avLst/>
          </a:prstGeom>
        </p:spPr>
      </p:pic>
      <p:pic>
        <p:nvPicPr>
          <p:cNvPr id="7" name="Рисунок 6" descr="8180b2490ee789fc0c1514aab0c68445.pn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 rot="181894">
            <a:off x="5976631" y="5085455"/>
            <a:ext cx="2771800" cy="1452885"/>
          </a:xfrm>
          <a:prstGeom prst="rect">
            <a:avLst/>
          </a:prstGeom>
        </p:spPr>
      </p:pic>
      <p:pic>
        <p:nvPicPr>
          <p:cNvPr id="8" name="Рисунок 7" descr="dump-truck-png-hd--240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9552" y="3068960"/>
            <a:ext cx="2980683" cy="1640618"/>
          </a:xfrm>
          <a:prstGeom prst="rect">
            <a:avLst/>
          </a:prstGeom>
        </p:spPr>
      </p:pic>
      <p:pic>
        <p:nvPicPr>
          <p:cNvPr id="9" name="Рисунок 8" descr="gaz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 rot="21378293" flipH="1">
            <a:off x="5363505" y="3114796"/>
            <a:ext cx="3720732" cy="1974674"/>
          </a:xfrm>
          <a:prstGeom prst="rect">
            <a:avLst/>
          </a:prstGeom>
        </p:spPr>
      </p:pic>
      <p:pic>
        <p:nvPicPr>
          <p:cNvPr id="10" name="Рисунок 9" descr="gaz-sadko-3308-spetstransport-na-baze-gaz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67544" y="5127135"/>
            <a:ext cx="2743814" cy="1730865"/>
          </a:xfrm>
          <a:prstGeom prst="rect">
            <a:avLst/>
          </a:prstGeom>
        </p:spPr>
      </p:pic>
    </p:spTree>
  </p:cSld>
  <p:clrMapOvr>
    <a:masterClrMapping/>
  </p:clrMapOvr>
  <p:transition spd="slow">
    <p:wedge/>
    <p:sndAc>
      <p:stSnd>
        <p:snd r:embed="rId2" name="suction.wav"/>
      </p:stSnd>
    </p:sndAc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l_340x270.1068721700_5ww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1916831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dirty="0">
                <a:solidFill>
                  <a:srgbClr val="002060"/>
                </a:solidFill>
              </a:rPr>
              <a:t>НАЙДИ ПАССАЖИРСКИЙ ТРАНСПОРТ</a:t>
            </a:r>
          </a:p>
        </p:txBody>
      </p:sp>
      <p:pic>
        <p:nvPicPr>
          <p:cNvPr id="5" name="Рисунок 4" descr="8180b2490ee789fc0c1514aab0c68445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076056" y="1268760"/>
            <a:ext cx="3419872" cy="1792583"/>
          </a:xfrm>
          <a:prstGeom prst="rect">
            <a:avLst/>
          </a:prstGeom>
        </p:spPr>
      </p:pic>
      <p:pic>
        <p:nvPicPr>
          <p:cNvPr id="6" name="Рисунок 5" descr="dump-truck-png-hd--2400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95536" y="1484784"/>
            <a:ext cx="3270613" cy="1800200"/>
          </a:xfrm>
          <a:prstGeom prst="rect">
            <a:avLst/>
          </a:prstGeom>
        </p:spPr>
      </p:pic>
      <p:pic>
        <p:nvPicPr>
          <p:cNvPr id="7" name="Рисунок 6" descr="скорая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5868144" y="4738861"/>
            <a:ext cx="2716845" cy="2119139"/>
          </a:xfrm>
          <a:prstGeom prst="rect">
            <a:avLst/>
          </a:prstGeom>
        </p:spPr>
      </p:pic>
      <p:pic>
        <p:nvPicPr>
          <p:cNvPr id="8" name="Рисунок 7" descr="tram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3203848" y="2564904"/>
            <a:ext cx="2952750" cy="2238375"/>
          </a:xfrm>
          <a:prstGeom prst="rect">
            <a:avLst/>
          </a:prstGeom>
        </p:spPr>
      </p:pic>
      <p:pic>
        <p:nvPicPr>
          <p:cNvPr id="9" name="Рисунок 8" descr="автобус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251520" y="5013176"/>
            <a:ext cx="3933058" cy="1667876"/>
          </a:xfrm>
          <a:prstGeom prst="rect">
            <a:avLst/>
          </a:prstGeom>
        </p:spPr>
      </p:pic>
    </p:spTree>
  </p:cSld>
  <p:clrMapOvr>
    <a:masterClrMapping/>
  </p:clrMapOvr>
  <p:transition spd="slow">
    <p:wedge/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52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3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l_340x270.1068721700_5ww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1" y="1"/>
            <a:ext cx="914400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"/>
            <a:ext cx="7772400" cy="2060847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dirty="0">
                <a:solidFill>
                  <a:srgbClr val="002060"/>
                </a:solidFill>
              </a:rPr>
              <a:t>НАЙДИ ГРУЗОВОЙ ТРАНСПОРТ</a:t>
            </a:r>
            <a:br>
              <a:rPr lang="ru-RU" sz="4000" b="1" dirty="0">
                <a:solidFill>
                  <a:srgbClr val="002060"/>
                </a:solidFill>
              </a:rPr>
            </a:br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dump-truck-png-hd--240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39552" y="1052736"/>
            <a:ext cx="3203848" cy="1763452"/>
          </a:xfrm>
          <a:prstGeom prst="rect">
            <a:avLst/>
          </a:prstGeom>
        </p:spPr>
      </p:pic>
      <p:pic>
        <p:nvPicPr>
          <p:cNvPr id="6" name="Рисунок 5" descr="ДПС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539552" y="4581128"/>
            <a:ext cx="2415970" cy="1921794"/>
          </a:xfrm>
          <a:prstGeom prst="rect">
            <a:avLst/>
          </a:prstGeom>
        </p:spPr>
      </p:pic>
      <p:pic>
        <p:nvPicPr>
          <p:cNvPr id="7" name="Рисунок 6" descr="gaz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4572000" y="4231403"/>
            <a:ext cx="4932040" cy="2626598"/>
          </a:xfrm>
          <a:prstGeom prst="rect">
            <a:avLst/>
          </a:prstGeom>
        </p:spPr>
      </p:pic>
      <p:pic>
        <p:nvPicPr>
          <p:cNvPr id="8" name="Рисунок 7" descr="автобус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699792" y="3140968"/>
            <a:ext cx="3528392" cy="1496271"/>
          </a:xfrm>
          <a:prstGeom prst="rect">
            <a:avLst/>
          </a:prstGeom>
        </p:spPr>
      </p:pic>
      <p:pic>
        <p:nvPicPr>
          <p:cNvPr id="9" name="Рисунок 8" descr="Tank_Truck_PNG_Clipart-591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427984" y="836712"/>
            <a:ext cx="3999940" cy="2013970"/>
          </a:xfrm>
          <a:prstGeom prst="rect">
            <a:avLst/>
          </a:prstGeom>
        </p:spPr>
      </p:pic>
    </p:spTree>
  </p:cSld>
  <p:clrMapOvr>
    <a:masterClrMapping/>
  </p:clrMapOvr>
  <p:transition spd="slow">
    <p:wedge/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43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43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l_340x270.1068721700_5ww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116633"/>
            <a:ext cx="7772400" cy="2160239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dirty="0">
                <a:solidFill>
                  <a:srgbClr val="002060"/>
                </a:solidFill>
              </a:rPr>
              <a:t>НАЙДИ СПЕЦИАЛЬНЫЙ ТРАНСПОРТ</a:t>
            </a:r>
          </a:p>
        </p:txBody>
      </p:sp>
      <p:pic>
        <p:nvPicPr>
          <p:cNvPr id="6" name="Рисунок 5" descr="8180b2490ee789fc0c1514aab0c68445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3528" y="1556792"/>
            <a:ext cx="3297027" cy="1728192"/>
          </a:xfrm>
          <a:prstGeom prst="rect">
            <a:avLst/>
          </a:prstGeom>
        </p:spPr>
      </p:pic>
      <p:pic>
        <p:nvPicPr>
          <p:cNvPr id="7" name="Рисунок 6" descr="ДПС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54539" y="2540111"/>
            <a:ext cx="2234921" cy="1777778"/>
          </a:xfrm>
          <a:prstGeom prst="rect">
            <a:avLst/>
          </a:prstGeom>
        </p:spPr>
      </p:pic>
      <p:pic>
        <p:nvPicPr>
          <p:cNvPr id="8" name="Рисунок 7" descr="скорая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95536" y="4221088"/>
            <a:ext cx="2991952" cy="2333723"/>
          </a:xfrm>
          <a:prstGeom prst="rect">
            <a:avLst/>
          </a:prstGeom>
        </p:spPr>
      </p:pic>
      <p:pic>
        <p:nvPicPr>
          <p:cNvPr id="9" name="Рисунок 8" descr="gaz-sadko-3308-spetstransport-na-baze-gaz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4716016" y="4221088"/>
            <a:ext cx="3960440" cy="2498342"/>
          </a:xfrm>
          <a:prstGeom prst="rect">
            <a:avLst/>
          </a:prstGeom>
        </p:spPr>
      </p:pic>
      <p:pic>
        <p:nvPicPr>
          <p:cNvPr id="10" name="Рисунок 9" descr="gaz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5076056" y="1556792"/>
            <a:ext cx="4211960" cy="2243113"/>
          </a:xfrm>
          <a:prstGeom prst="rect">
            <a:avLst/>
          </a:prstGeom>
        </p:spPr>
      </p:pic>
    </p:spTree>
  </p:cSld>
  <p:clrMapOvr>
    <a:masterClrMapping/>
  </p:clrMapOvr>
  <p:transition spd="slow">
    <p:wedge/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41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12" dur="indefinite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13" dur="indefinite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33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14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5" fill="hold">
                      <p:stCondLst>
                        <p:cond delay="0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8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9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0" fill="hold">
                      <p:stCondLst>
                        <p:cond delay="0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3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24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5" fill="hold">
                      <p:stCondLst>
                        <p:cond delay="0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8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l_340x270.1068721700_5ww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-1" y="1"/>
            <a:ext cx="914400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2664296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7200" b="1" spc="50" dirty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ОТГАДАЙ ЗАГАДКУ</a:t>
            </a:r>
          </a:p>
        </p:txBody>
      </p:sp>
      <p:pic>
        <p:nvPicPr>
          <p:cNvPr id="5" name="Рисунок 4" descr="barash-iz-multfilma-smesharik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843808" y="2852936"/>
            <a:ext cx="3789040" cy="3789040"/>
          </a:xfrm>
          <a:prstGeom prst="rect">
            <a:avLst/>
          </a:prstGeom>
        </p:spPr>
      </p:pic>
      <p:pic>
        <p:nvPicPr>
          <p:cNvPr id="2050" name="Picture 2" descr="https://hr.gov.spb.ru/media/news/images/2017/12/27/57/question-423604_1280.pn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691680" y="2492896"/>
            <a:ext cx="2232497" cy="2016224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wedge/>
    <p:sndAc>
      <p:stSnd>
        <p:snd r:embed="rId2" name="suction.wav"/>
      </p:stSnd>
    </p:sndAc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 descr="il_340x270.1068721700_5ww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32126"/>
            <a:ext cx="9144000" cy="6890126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3730426"/>
          </a:xfrm>
        </p:spPr>
        <p:txBody>
          <a:bodyPr>
            <a:normAutofit fontScale="90000"/>
          </a:bodyPr>
          <a:lstStyle/>
          <a:p>
            <a:pPr fontAlgn="base"/>
            <a:r>
              <a:rPr lang="ru-RU" b="1" dirty="0">
                <a:solidFill>
                  <a:srgbClr val="002060"/>
                </a:solidFill>
              </a:rPr>
              <a:t>Это очень важный знак,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Он висит не просто так.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Будь внимательней, шофер!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Рядом садик, школьный двор.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dirty="0"/>
              <a:t> </a:t>
            </a:r>
            <a:br>
              <a:rPr lang="ru-RU" dirty="0"/>
            </a:br>
            <a:endParaRPr lang="ru-RU" dirty="0"/>
          </a:p>
        </p:txBody>
      </p:sp>
      <p:pic>
        <p:nvPicPr>
          <p:cNvPr id="9" name="Рисунок 8" descr="Осторожно дети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95536" y="3501008"/>
            <a:ext cx="2664296" cy="2664296"/>
          </a:xfrm>
          <a:prstGeom prst="rect">
            <a:avLst/>
          </a:prstGeom>
        </p:spPr>
      </p:pic>
      <p:pic>
        <p:nvPicPr>
          <p:cNvPr id="10" name="Рисунок 9" descr="пешеходный переход 1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19872" y="3717032"/>
            <a:ext cx="2590241" cy="2285348"/>
          </a:xfrm>
          <a:prstGeom prst="rect">
            <a:avLst/>
          </a:prstGeom>
        </p:spPr>
      </p:pic>
      <p:pic>
        <p:nvPicPr>
          <p:cNvPr id="11" name="Рисунок 10" descr="поворот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300192" y="3717032"/>
            <a:ext cx="2564116" cy="2256668"/>
          </a:xfrm>
          <a:prstGeom prst="rect">
            <a:avLst/>
          </a:prstGeom>
        </p:spPr>
      </p:pic>
      <p:sp>
        <p:nvSpPr>
          <p:cNvPr id="12" name="Стрелка вправо 11">
            <a:hlinkClick r:id="rId9" action="ppaction://hlinksldjump"/>
          </p:cNvPr>
          <p:cNvSpPr/>
          <p:nvPr/>
        </p:nvSpPr>
        <p:spPr>
          <a:xfrm>
            <a:off x="7452320" y="6093296"/>
            <a:ext cx="1224136" cy="6206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1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 vol="46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39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l_340x270.1068721700_5ww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332657"/>
            <a:ext cx="7772400" cy="2808311"/>
          </a:xfrm>
        </p:spPr>
        <p:txBody>
          <a:bodyPr>
            <a:normAutofit fontScale="90000"/>
          </a:bodyPr>
          <a:lstStyle/>
          <a:p>
            <a:pPr fontAlgn="base"/>
            <a:r>
              <a:rPr lang="ru-RU" b="1" dirty="0">
                <a:solidFill>
                  <a:srgbClr val="002060"/>
                </a:solidFill>
              </a:rPr>
              <a:t>Тормози водитель. Стой!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Знак - запрет перед тобой.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Самый строгий этот знак,</a:t>
            </a:r>
            <a:br>
              <a:rPr lang="ru-RU" b="1" dirty="0">
                <a:solidFill>
                  <a:srgbClr val="002060"/>
                </a:solidFill>
              </a:rPr>
            </a:br>
            <a:r>
              <a:rPr lang="ru-RU" b="1" dirty="0">
                <a:solidFill>
                  <a:srgbClr val="002060"/>
                </a:solidFill>
              </a:rPr>
              <a:t>Чтоб не въехал ты впросак.</a:t>
            </a:r>
            <a:br>
              <a:rPr lang="ru-RU" b="1" dirty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pic>
        <p:nvPicPr>
          <p:cNvPr id="5" name="Рисунок 4" descr="59a80dfb63243-252604699_w800_h640_310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467544" y="3789040"/>
            <a:ext cx="2399928" cy="2399928"/>
          </a:xfrm>
          <a:prstGeom prst="rect">
            <a:avLst/>
          </a:prstGeom>
        </p:spPr>
      </p:pic>
      <p:pic>
        <p:nvPicPr>
          <p:cNvPr id="6" name="Рисунок 5" descr="729.970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28792" y="3717032"/>
            <a:ext cx="2592288" cy="2592288"/>
          </a:xfrm>
          <a:prstGeom prst="rect">
            <a:avLst/>
          </a:prstGeom>
        </p:spPr>
      </p:pic>
      <p:pic>
        <p:nvPicPr>
          <p:cNvPr id="7" name="Рисунок 6" descr="forbidden-icon-10078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275856" y="3861048"/>
            <a:ext cx="2483768" cy="2483768"/>
          </a:xfrm>
          <a:prstGeom prst="rect">
            <a:avLst/>
          </a:prstGeom>
        </p:spPr>
      </p:pic>
      <p:sp>
        <p:nvSpPr>
          <p:cNvPr id="10" name="Стрелка вправо 9">
            <a:hlinkClick r:id="rId9" action="ppaction://hlinksldjump"/>
          </p:cNvPr>
          <p:cNvSpPr/>
          <p:nvPr/>
        </p:nvSpPr>
        <p:spPr>
          <a:xfrm>
            <a:off x="7524328" y="6093296"/>
            <a:ext cx="1368152" cy="6206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31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39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1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3" fill="hold">
                      <p:stCondLst>
                        <p:cond delay="0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 vol="52000"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10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l_340x270.1068721700_5ww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1" y="1"/>
            <a:ext cx="914400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2808311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dirty="0">
                <a:solidFill>
                  <a:srgbClr val="002060"/>
                </a:solidFill>
              </a:rPr>
              <a:t>На дорожном знаке том Человек идет пешком. Полосатые дорожки Постелили нам под ножки. Чтобы мы забот не знали И по ним вперед шагали. </a:t>
            </a:r>
          </a:p>
        </p:txBody>
      </p:sp>
      <p:pic>
        <p:nvPicPr>
          <p:cNvPr id="6" name="Рисунок 5" descr="пешеходный переход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491880" y="4149080"/>
            <a:ext cx="2140311" cy="2248349"/>
          </a:xfrm>
          <a:prstGeom prst="rect">
            <a:avLst/>
          </a:prstGeom>
        </p:spPr>
      </p:pic>
      <p:pic>
        <p:nvPicPr>
          <p:cNvPr id="7" name="Рисунок 6" descr="rotonda (1)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11560" y="4077072"/>
            <a:ext cx="2304256" cy="2304256"/>
          </a:xfrm>
          <a:prstGeom prst="rect">
            <a:avLst/>
          </a:prstGeom>
        </p:spPr>
      </p:pic>
      <p:pic>
        <p:nvPicPr>
          <p:cNvPr id="8" name="Рисунок 7" descr="traffic-sign-160709_960_720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228184" y="4149080"/>
            <a:ext cx="2304256" cy="2304256"/>
          </a:xfrm>
          <a:prstGeom prst="rect">
            <a:avLst/>
          </a:prstGeom>
        </p:spPr>
      </p:pic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7596336" y="6237312"/>
            <a:ext cx="1440160" cy="6206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44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1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 vol="39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41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l_340x270.1068721700_5ww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1" y="1"/>
            <a:ext cx="914400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2808311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4000" b="1" dirty="0">
                <a:solidFill>
                  <a:srgbClr val="002060"/>
                </a:solidFill>
              </a:rPr>
              <a:t>Знак повесили с рассветом,</a:t>
            </a:r>
            <a:br>
              <a:rPr lang="ru-RU" sz="4000" b="1" dirty="0">
                <a:solidFill>
                  <a:srgbClr val="002060"/>
                </a:solidFill>
              </a:rPr>
            </a:br>
            <a:r>
              <a:rPr lang="ru-RU" sz="4000" b="1" dirty="0">
                <a:solidFill>
                  <a:srgbClr val="002060"/>
                </a:solidFill>
              </a:rPr>
              <a:t>Чтобы каждый знал об этом:</a:t>
            </a:r>
            <a:br>
              <a:rPr lang="ru-RU" sz="4000" b="1" dirty="0">
                <a:solidFill>
                  <a:srgbClr val="002060"/>
                </a:solidFill>
              </a:rPr>
            </a:br>
            <a:r>
              <a:rPr lang="ru-RU" sz="4000" b="1" dirty="0">
                <a:solidFill>
                  <a:srgbClr val="002060"/>
                </a:solidFill>
              </a:rPr>
              <a:t>Здесь ремонт идёт дороги -</a:t>
            </a:r>
            <a:br>
              <a:rPr lang="ru-RU" sz="4000" b="1" dirty="0">
                <a:solidFill>
                  <a:srgbClr val="002060"/>
                </a:solidFill>
              </a:rPr>
            </a:br>
            <a:r>
              <a:rPr lang="ru-RU" sz="4000" b="1" dirty="0">
                <a:solidFill>
                  <a:srgbClr val="002060"/>
                </a:solidFill>
              </a:rPr>
              <a:t>Берегите свои ноги</a:t>
            </a:r>
          </a:p>
        </p:txBody>
      </p:sp>
      <p:pic>
        <p:nvPicPr>
          <p:cNvPr id="9" name="Рисунок 8" descr="683px-Road_Works.svg.pn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3528" y="4005064"/>
            <a:ext cx="2459073" cy="2160240"/>
          </a:xfrm>
          <a:prstGeom prst="rect">
            <a:avLst/>
          </a:prstGeom>
        </p:spPr>
      </p:pic>
      <p:pic>
        <p:nvPicPr>
          <p:cNvPr id="10" name="Рисунок 9" descr="Знак-1.2-Железнодорожный-переезд-без-шлагбаума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131840" y="3861048"/>
            <a:ext cx="2741592" cy="2441730"/>
          </a:xfrm>
          <a:prstGeom prst="rect">
            <a:avLst/>
          </a:prstGeom>
        </p:spPr>
      </p:pic>
      <p:pic>
        <p:nvPicPr>
          <p:cNvPr id="11" name="Рисунок 10" descr="поворот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084168" y="4077072"/>
            <a:ext cx="2372732" cy="2088232"/>
          </a:xfrm>
          <a:prstGeom prst="rect">
            <a:avLst/>
          </a:prstGeom>
        </p:spPr>
      </p:pic>
      <p:sp>
        <p:nvSpPr>
          <p:cNvPr id="12" name="Стрелка вправо 11">
            <a:hlinkClick r:id="" action="ppaction://hlinkshowjump?jump=nextslide"/>
          </p:cNvPr>
          <p:cNvSpPr/>
          <p:nvPr/>
        </p:nvSpPr>
        <p:spPr>
          <a:xfrm>
            <a:off x="7380312" y="6165304"/>
            <a:ext cx="1368152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6" dur="2000" fill="hold"/>
                                        <p:tgtEl>
                                          <p:spTgt spid="9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 vol="46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1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39000"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33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"/>
                  </p:tgtEl>
                </p:cond>
              </p:nextCondLst>
            </p:seq>
          </p:childTnLst>
        </p:cTn>
      </p:par>
    </p:tnLst>
    <p:bldLst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l_340x270.1068721700_5ww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-1" y="0"/>
            <a:ext cx="914400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2808311"/>
          </a:xfrm>
        </p:spPr>
        <p:txBody>
          <a:bodyPr>
            <a:no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fontAlgn="base"/>
            <a:r>
              <a:rPr lang="ru-RU" sz="4000" b="1" dirty="0">
                <a:solidFill>
                  <a:srgbClr val="002060"/>
                </a:solidFill>
              </a:rPr>
              <a:t>Я знаток дорожных правил,</a:t>
            </a:r>
            <a:br>
              <a:rPr lang="ru-RU" sz="4000" b="1" dirty="0">
                <a:solidFill>
                  <a:srgbClr val="002060"/>
                </a:solidFill>
              </a:rPr>
            </a:br>
            <a:r>
              <a:rPr lang="ru-RU" sz="4000" b="1" dirty="0">
                <a:solidFill>
                  <a:srgbClr val="002060"/>
                </a:solidFill>
              </a:rPr>
              <a:t>Я машину здесь поставил,</a:t>
            </a:r>
            <a:br>
              <a:rPr lang="ru-RU" sz="4000" b="1" dirty="0">
                <a:solidFill>
                  <a:srgbClr val="002060"/>
                </a:solidFill>
              </a:rPr>
            </a:br>
            <a:r>
              <a:rPr lang="ru-RU" sz="4000" b="1" dirty="0">
                <a:solidFill>
                  <a:srgbClr val="002060"/>
                </a:solidFill>
              </a:rPr>
              <a:t>На стоянку у ограды - </a:t>
            </a:r>
            <a:br>
              <a:rPr lang="ru-RU" sz="4000" b="1" dirty="0">
                <a:solidFill>
                  <a:srgbClr val="002060"/>
                </a:solidFill>
              </a:rPr>
            </a:br>
            <a:r>
              <a:rPr lang="ru-RU" sz="4000" b="1" dirty="0">
                <a:solidFill>
                  <a:srgbClr val="002060"/>
                </a:solidFill>
              </a:rPr>
              <a:t>Отдыхать ей тоже надо.</a:t>
            </a:r>
          </a:p>
        </p:txBody>
      </p:sp>
      <p:pic>
        <p:nvPicPr>
          <p:cNvPr id="5" name="Рисунок 4" descr="7.11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99592" y="3933056"/>
            <a:ext cx="1638183" cy="2304256"/>
          </a:xfrm>
          <a:prstGeom prst="rect">
            <a:avLst/>
          </a:prstGeom>
        </p:spPr>
      </p:pic>
      <p:pic>
        <p:nvPicPr>
          <p:cNvPr id="6" name="Рисунок 5" descr="6.4.avtopresent.ru_2_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419872" y="3933056"/>
            <a:ext cx="2304256" cy="2304256"/>
          </a:xfrm>
          <a:prstGeom prst="rect">
            <a:avLst/>
          </a:prstGeom>
        </p:spPr>
      </p:pic>
      <p:pic>
        <p:nvPicPr>
          <p:cNvPr id="7" name="Рисунок 6" descr="livezone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516216" y="4005064"/>
            <a:ext cx="1656184" cy="2208245"/>
          </a:xfrm>
          <a:prstGeom prst="rect">
            <a:avLst/>
          </a:prstGeom>
        </p:spPr>
      </p:pic>
      <p:sp>
        <p:nvSpPr>
          <p:cNvPr id="8" name="Стрелка вправо 7">
            <a:hlinkClick r:id="" action="ppaction://hlinkshowjump?jump=nextslide"/>
          </p:cNvPr>
          <p:cNvSpPr/>
          <p:nvPr/>
        </p:nvSpPr>
        <p:spPr>
          <a:xfrm>
            <a:off x="7308304" y="6165304"/>
            <a:ext cx="1440160" cy="69269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39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7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" fill="hold">
                      <p:stCondLst>
                        <p:cond delay="0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11" dur="2000" fill="hold"/>
                                        <p:tgtEl>
                                          <p:spTgt spid="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  <p:subTnLst>
                                    <p:audio>
                                      <p:cMediaNode vol="33000"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applaus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2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3" fill="hold">
                      <p:stCondLst>
                        <p:cond delay="0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30000"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l_340x270.1068721700_5ww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2448271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7200" b="1" spc="50" dirty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ПОДСТАВЬ НУЖНЫЙ ЗНАК</a:t>
            </a:r>
          </a:p>
        </p:txBody>
      </p:sp>
      <p:pic>
        <p:nvPicPr>
          <p:cNvPr id="7" name="Рисунок 6" descr="0019-030-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483768" y="2636912"/>
            <a:ext cx="3960440" cy="3960440"/>
          </a:xfrm>
          <a:prstGeom prst="rect">
            <a:avLst/>
          </a:prstGeom>
        </p:spPr>
      </p:pic>
    </p:spTree>
  </p:cSld>
  <p:clrMapOvr>
    <a:masterClrMapping/>
  </p:clrMapOvr>
  <p:transition spd="slow">
    <p:wedge/>
    <p:sndAc>
      <p:stSnd>
        <p:snd r:embed="rId2" name="suction.wav"/>
      </p:stSnd>
    </p:sndAc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l_340x270.1068721700_5ww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32125"/>
            <a:ext cx="9144000" cy="6890126"/>
          </a:xfrm>
          <a:prstGeom prst="rect">
            <a:avLst/>
          </a:prstGeom>
        </p:spPr>
      </p:pic>
      <p:pic>
        <p:nvPicPr>
          <p:cNvPr id="6" name="Рисунок 5" descr="Движение-картинки-для-детей-познавательные-интересные-и-красивые-7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3528" y="548680"/>
            <a:ext cx="5254067" cy="5589240"/>
          </a:xfrm>
          <a:prstGeom prst="rect">
            <a:avLst/>
          </a:prstGeom>
          <a:ln w="63500">
            <a:solidFill>
              <a:srgbClr val="FFFF00"/>
            </a:solidFill>
          </a:ln>
        </p:spPr>
      </p:pic>
      <p:pic>
        <p:nvPicPr>
          <p:cNvPr id="7" name="Рисунок 6" descr="1c818309e67679233133776f09d02c5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516216" y="908720"/>
            <a:ext cx="1368152" cy="1368152"/>
          </a:xfrm>
          <a:prstGeom prst="rect">
            <a:avLst/>
          </a:prstGeom>
        </p:spPr>
      </p:pic>
      <p:pic>
        <p:nvPicPr>
          <p:cNvPr id="8" name="Рисунок 7" descr="big_88745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516216" y="2564904"/>
            <a:ext cx="1440160" cy="1515958"/>
          </a:xfrm>
          <a:prstGeom prst="rect">
            <a:avLst/>
          </a:prstGeom>
        </p:spPr>
      </p:pic>
      <p:pic>
        <p:nvPicPr>
          <p:cNvPr id="9" name="Рисунок 8" descr="peshehodnyj-perehod-znaki-e150410686339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516216" y="4437112"/>
            <a:ext cx="1488926" cy="1488926"/>
          </a:xfrm>
          <a:prstGeom prst="rect">
            <a:avLst/>
          </a:prstGeom>
        </p:spPr>
      </p:pic>
      <p:pic>
        <p:nvPicPr>
          <p:cNvPr id="10" name="Рисунок 9" descr="1c818309e67679233133776f09d02c5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139952" y="3068960"/>
            <a:ext cx="1368152" cy="1368152"/>
          </a:xfrm>
          <a:prstGeom prst="rect">
            <a:avLst/>
          </a:prstGeom>
        </p:spPr>
      </p:pic>
      <p:sp>
        <p:nvSpPr>
          <p:cNvPr id="11" name="Стрелка вправо 10">
            <a:hlinkClick r:id="" action="ppaction://hlinkshowjump?jump=nextslide"/>
          </p:cNvPr>
          <p:cNvSpPr/>
          <p:nvPr/>
        </p:nvSpPr>
        <p:spPr>
          <a:xfrm>
            <a:off x="7092280" y="5949280"/>
            <a:ext cx="1440160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10642 -0.07864 L -0.42917 -0.0786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1" y="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2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5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1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3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"/>
                  </p:tgtEl>
                </p:cond>
              </p:nextCondLst>
            </p:seq>
          </p:childTnLst>
        </p:cTn>
      </p:par>
    </p:tnLst>
    <p:bldLst>
      <p:bldP spid="11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l_340x270.1068721700_5ww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0" cy="6890126"/>
          </a:xfrm>
          <a:prstGeom prst="rect">
            <a:avLst/>
          </a:prstGeom>
        </p:spPr>
      </p:pic>
      <p:pic>
        <p:nvPicPr>
          <p:cNvPr id="3" name="Рисунок 2" descr="podzemnyi-perehod-kartinka-dlia-detei (1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3528" y="764704"/>
            <a:ext cx="5474963" cy="5400600"/>
          </a:xfrm>
          <a:prstGeom prst="rect">
            <a:avLst/>
          </a:prstGeom>
          <a:ln w="63500">
            <a:solidFill>
              <a:srgbClr val="FFFF00"/>
            </a:solidFill>
          </a:ln>
        </p:spPr>
      </p:pic>
      <p:pic>
        <p:nvPicPr>
          <p:cNvPr id="5" name="Рисунок 4" descr="1c818309e67679233133776f09d02c5c.pn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660232" y="836712"/>
            <a:ext cx="1296634" cy="1296634"/>
          </a:xfrm>
          <a:prstGeom prst="rect">
            <a:avLst/>
          </a:prstGeom>
        </p:spPr>
      </p:pic>
      <p:pic>
        <p:nvPicPr>
          <p:cNvPr id="6" name="Рисунок 5" descr="big_88745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725038" y="2492896"/>
            <a:ext cx="1231337" cy="1296144"/>
          </a:xfrm>
          <a:prstGeom prst="rect">
            <a:avLst/>
          </a:prstGeom>
        </p:spPr>
      </p:pic>
      <p:pic>
        <p:nvPicPr>
          <p:cNvPr id="7" name="Рисунок 6" descr="peshehodnyj-perehod-znaki-e150410686339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732240" y="4314478"/>
            <a:ext cx="1296144" cy="1296144"/>
          </a:xfrm>
          <a:prstGeom prst="rect">
            <a:avLst/>
          </a:prstGeom>
        </p:spPr>
      </p:pic>
      <p:pic>
        <p:nvPicPr>
          <p:cNvPr id="8" name="Рисунок 7" descr="big_88745.jp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1763688" y="836712"/>
            <a:ext cx="820891" cy="864096"/>
          </a:xfrm>
          <a:prstGeom prst="rect">
            <a:avLst/>
          </a:prstGeom>
        </p:spPr>
      </p:pic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7092280" y="5949280"/>
            <a:ext cx="1368152" cy="64807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8229 -0.03123 L -0.3658 -0.08374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200" y="-26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2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30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5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1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30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l_340x270.1068721700_5ww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32126"/>
            <a:ext cx="9144000" cy="6890126"/>
          </a:xfrm>
          <a:prstGeom prst="rect">
            <a:avLst/>
          </a:prstGeom>
        </p:spPr>
      </p:pic>
      <p:pic>
        <p:nvPicPr>
          <p:cNvPr id="3" name="Рисунок 2" descr="s1200 (1)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323528" y="476672"/>
            <a:ext cx="5365225" cy="5677156"/>
          </a:xfrm>
          <a:prstGeom prst="rect">
            <a:avLst/>
          </a:prstGeom>
          <a:ln w="63500">
            <a:solidFill>
              <a:srgbClr val="FFFF00"/>
            </a:solidFill>
          </a:ln>
        </p:spPr>
      </p:pic>
      <p:pic>
        <p:nvPicPr>
          <p:cNvPr id="5" name="Рисунок 4" descr="big_8874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6728640" y="552470"/>
            <a:ext cx="1227736" cy="1292354"/>
          </a:xfrm>
          <a:prstGeom prst="rect">
            <a:avLst/>
          </a:prstGeom>
        </p:spPr>
      </p:pic>
      <p:pic>
        <p:nvPicPr>
          <p:cNvPr id="6" name="Рисунок 5" descr="1c818309e67679233133776f09d02c5c.pn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6732240" y="2564904"/>
            <a:ext cx="1224626" cy="1224626"/>
          </a:xfrm>
          <a:prstGeom prst="rect">
            <a:avLst/>
          </a:prstGeom>
        </p:spPr>
      </p:pic>
      <p:pic>
        <p:nvPicPr>
          <p:cNvPr id="7" name="Рисунок 6" descr="peshehodnyj-perehod-znaki-e1504106863390.pn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6804248" y="4437112"/>
            <a:ext cx="1224136" cy="1224136"/>
          </a:xfrm>
          <a:prstGeom prst="rect">
            <a:avLst/>
          </a:prstGeom>
        </p:spPr>
      </p:pic>
      <p:pic>
        <p:nvPicPr>
          <p:cNvPr id="8" name="Рисунок 7" descr="peshehodnyj-perehod-znaki-e1504106863390.pn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4860032" y="2132856"/>
            <a:ext cx="792088" cy="792088"/>
          </a:xfrm>
          <a:prstGeom prst="rect">
            <a:avLst/>
          </a:prstGeom>
        </p:spPr>
      </p:pic>
      <p:sp>
        <p:nvSpPr>
          <p:cNvPr id="9" name="Стрелка вправо 8">
            <a:hlinkClick r:id="" action="ppaction://hlinkshowjump?jump=nextslide"/>
          </p:cNvPr>
          <p:cNvSpPr/>
          <p:nvPr/>
        </p:nvSpPr>
        <p:spPr>
          <a:xfrm>
            <a:off x="7164288" y="5949280"/>
            <a:ext cx="1440160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5886 0.00555 L -0.56285 -0.2149 " pathEditMode="relative" rAng="0" ptsTypes="AA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5200" y="-11000"/>
                                    </p:animMotion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drumroll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2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7"/>
                  </p:tgtEl>
                </p:cond>
              </p:nextCondLst>
            </p:seq>
            <p:seq concurrent="1" nextAc="seek">
              <p:cTn id="27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8" fill="hold">
                      <p:stCondLst>
                        <p:cond delay="0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31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32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33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1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35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6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37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38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39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35000"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seq concurrent="1" nextAc="seek">
              <p:cTn id="40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1" fill="hold">
                      <p:stCondLst>
                        <p:cond delay="0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32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44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animClr clrSpc="rgb" dir="cw">
                                      <p:cBhvr>
                                        <p:cTn id="45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accent2"/>
                                      </p:to>
                                    </p:animClr>
                                    <p:set>
                                      <p:cBhvr>
                                        <p:cTn id="46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1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  <p:animRot by="120000">
                                      <p:cBhvr>
                                        <p:cTn id="48" dur="1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49" dur="200" fill="hold">
                                          <p:stCondLst>
                                            <p:cond delay="2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50" dur="200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51" dur="2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52" dur="2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33000">
                                        <p:cTn display="0" masterRel="sameClick">
                                          <p:stCondLst>
                                            <p:cond evt="begin" delay="0">
                                              <p:tn val="4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l_340x270.1068721700_5wwy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9144001" cy="6858000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548681"/>
            <a:ext cx="7772400" cy="2448271"/>
          </a:xfrm>
        </p:spPr>
        <p:txBody>
          <a:bodyPr>
            <a:norm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r>
              <a:rPr lang="ru-RU" sz="7200" b="1" spc="50" dirty="0">
                <a:ln w="11430"/>
                <a:solidFill>
                  <a:srgbClr val="00B0F0"/>
                </a:soli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КАК ПОСТУПИТЬ?</a:t>
            </a:r>
          </a:p>
        </p:txBody>
      </p:sp>
      <p:pic>
        <p:nvPicPr>
          <p:cNvPr id="7" name="Рисунок 6" descr="ejik-iz-multfilma-smeshariki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2627784" y="2348880"/>
            <a:ext cx="4005064" cy="4005064"/>
          </a:xfrm>
          <a:prstGeom prst="rect">
            <a:avLst/>
          </a:prstGeom>
        </p:spPr>
      </p:pic>
    </p:spTree>
  </p:cSld>
  <p:clrMapOvr>
    <a:masterClrMapping/>
  </p:clrMapOvr>
  <p:transition spd="slow">
    <p:wedge/>
    <p:sndAc>
      <p:stSnd>
        <p:snd r:embed="rId2" name="suction.wav"/>
      </p:stSnd>
    </p:sndAc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l_340x270.1068721700_5ww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32125"/>
            <a:ext cx="9144000" cy="6890126"/>
          </a:xfrm>
          <a:prstGeom prst="rect">
            <a:avLst/>
          </a:prstGeom>
        </p:spPr>
      </p:pic>
      <p:pic>
        <p:nvPicPr>
          <p:cNvPr id="3" name="Рисунок 2" descr="kartinki-pro-pdd-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27584" y="332656"/>
            <a:ext cx="3528392" cy="3457824"/>
          </a:xfrm>
          <a:prstGeom prst="rect">
            <a:avLst/>
          </a:prstGeom>
          <a:ln w="63500">
            <a:solidFill>
              <a:srgbClr val="00B0F0"/>
            </a:solidFill>
          </a:ln>
        </p:spPr>
      </p:pic>
      <p:pic>
        <p:nvPicPr>
          <p:cNvPr id="5" name="Рисунок 4" descr="ПП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99992" y="2132856"/>
            <a:ext cx="4080277" cy="3604245"/>
          </a:xfrm>
          <a:prstGeom prst="rect">
            <a:avLst/>
          </a:prstGeom>
          <a:ln w="63500">
            <a:solidFill>
              <a:srgbClr val="00B0F0"/>
            </a:solidFill>
          </a:ln>
        </p:spPr>
      </p:pic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7452320" y="6237312"/>
            <a:ext cx="1440160" cy="62068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33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9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l_340x270.1068721700_5ww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32126"/>
            <a:ext cx="9144000" cy="6890126"/>
          </a:xfrm>
          <a:prstGeom prst="rect">
            <a:avLst/>
          </a:prstGeom>
        </p:spPr>
      </p:pic>
      <p:pic>
        <p:nvPicPr>
          <p:cNvPr id="3" name="Рисунок 2" descr="s1200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51520" y="188640"/>
            <a:ext cx="4355976" cy="3000178"/>
          </a:xfrm>
          <a:prstGeom prst="rect">
            <a:avLst/>
          </a:prstGeom>
          <a:ln w="63500">
            <a:solidFill>
              <a:srgbClr val="00B0F0"/>
            </a:solidFill>
          </a:ln>
        </p:spPr>
      </p:pic>
      <p:pic>
        <p:nvPicPr>
          <p:cNvPr id="25602" name="Picture 2" descr="https://avatars.mds.yandex.net/get-pdb/750997/ed691b48-e28f-44bf-a894-a3e86f93008a/s1200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3923928" y="3068960"/>
            <a:ext cx="4398253" cy="2952328"/>
          </a:xfrm>
          <a:prstGeom prst="rect">
            <a:avLst/>
          </a:prstGeom>
          <a:noFill/>
          <a:ln w="63500">
            <a:solidFill>
              <a:srgbClr val="00B0F0"/>
            </a:solidFill>
          </a:ln>
        </p:spPr>
      </p:pic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7308304" y="6165304"/>
            <a:ext cx="1440160" cy="57606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7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2560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21" dur="indefinite"/>
                                        <p:tgtEl>
                                          <p:spTgt spid="25602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22" dur="indefinite"/>
                                        <p:tgtEl>
                                          <p:spTgt spid="2560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26000"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602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l_340x270.1068721700_5wwy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0" y="-32126"/>
            <a:ext cx="9144000" cy="6890126"/>
          </a:xfrm>
          <a:prstGeom prst="rect">
            <a:avLst/>
          </a:prstGeom>
        </p:spPr>
      </p:pic>
      <p:pic>
        <p:nvPicPr>
          <p:cNvPr id="3" name="Рисунок 2" descr="kartinki-pro-pdd-16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611560" y="332656"/>
            <a:ext cx="3544568" cy="4196216"/>
          </a:xfrm>
          <a:prstGeom prst="rect">
            <a:avLst/>
          </a:prstGeom>
          <a:ln w="63500">
            <a:solidFill>
              <a:srgbClr val="00B0F0"/>
            </a:solidFill>
          </a:ln>
        </p:spPr>
      </p:pic>
      <p:pic>
        <p:nvPicPr>
          <p:cNvPr id="5" name="Рисунок 4" descr="654576978980_58a0a2cb39f55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499992" y="1268760"/>
            <a:ext cx="3284564" cy="4616144"/>
          </a:xfrm>
          <a:prstGeom prst="rect">
            <a:avLst/>
          </a:prstGeom>
          <a:ln w="63500">
            <a:solidFill>
              <a:srgbClr val="00B0F0"/>
            </a:solidFill>
          </a:ln>
        </p:spPr>
      </p:pic>
      <p:sp>
        <p:nvSpPr>
          <p:cNvPr id="6" name="Стрелка вправо 5">
            <a:hlinkClick r:id="" action="ppaction://hlinkshowjump?jump=nextslide"/>
          </p:cNvPr>
          <p:cNvSpPr/>
          <p:nvPr/>
        </p:nvSpPr>
        <p:spPr>
          <a:xfrm>
            <a:off x="7092280" y="5949280"/>
            <a:ext cx="1440160" cy="72008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</p:cSld>
  <p:clrMapOvr>
    <a:masterClrMapping/>
  </p:clrMapOvr>
  <p:transition spd="slow">
    <p:wedge/>
    <p:sndAc>
      <p:stSnd>
        <p:snd r:embed="rId2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mph" presetSubtype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rctx="PPT">
                                        <p:cTn id="6" dur="indefinite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style.opacity</p:attrName>
                                        </p:attrNameLst>
                                      </p:cBhvr>
                                      <p:to>
                                        <p:strVal val="0.5"/>
                                      </p:to>
                                    </p:set>
                                    <p:animEffect filter="image" prLst="opacity: 0.5">
                                      <p:cBhvr rctx="IE">
                                        <p:cTn id="7" dur="indefinite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 vol="39000"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explode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"/>
                  </p:tgtEl>
                </p:cond>
              </p:nextCondLst>
            </p:seq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  <p:subTnLst>
                                    <p:audio>
                                      <p:cMediaNode vol="100000"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himes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13" presetID="2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*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decel="50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accel="50000" fill="hold">
                                          <p:stCondLst>
                                            <p:cond delay="5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1000" decel="5000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il_340x270.1068721700_5wwy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0" y="-32125"/>
            <a:ext cx="9144000" cy="6890126"/>
          </a:xfrm>
          <a:prstGeom prst="rect">
            <a:avLst/>
          </a:prstGeom>
        </p:spPr>
      </p:pic>
      <p:pic>
        <p:nvPicPr>
          <p:cNvPr id="23554" name="Picture 2" descr="https://namednibook.ru/img/phenomena/2004/smeshariki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3568" y="2708920"/>
            <a:ext cx="7704856" cy="3867265"/>
          </a:xfrm>
          <a:prstGeom prst="rect">
            <a:avLst/>
          </a:prstGeom>
          <a:noFill/>
        </p:spPr>
      </p:pic>
      <p:pic>
        <p:nvPicPr>
          <p:cNvPr id="5" name="Рисунок 4" descr="1175224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-252536" y="980728"/>
            <a:ext cx="3600400" cy="3951904"/>
          </a:xfrm>
          <a:prstGeom prst="rect">
            <a:avLst/>
          </a:prstGeom>
        </p:spPr>
      </p:pic>
      <p:pic>
        <p:nvPicPr>
          <p:cNvPr id="6" name="Рисунок 5" descr="11752242.gif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5940152" y="1052736"/>
            <a:ext cx="3744416" cy="4109980"/>
          </a:xfrm>
          <a:prstGeom prst="rect">
            <a:avLst/>
          </a:prstGeom>
        </p:spPr>
      </p:pic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>
            <a:noAutofit/>
            <a:scene3d>
              <a:camera prst="orthographicFront"/>
              <a:lightRig rig="flat" dir="tl">
                <a:rot lat="0" lon="0" rev="6600000"/>
              </a:lightRig>
            </a:scene3d>
            <a:sp3d extrusionH="25400" contourW="8890">
              <a:bevelT w="38100" h="31750"/>
              <a:contourClr>
                <a:schemeClr val="accent2">
                  <a:shade val="75000"/>
                </a:schemeClr>
              </a:contourClr>
            </a:sp3d>
          </a:bodyPr>
          <a:lstStyle/>
          <a:p>
            <a:r>
              <a:rPr lang="ru-RU" sz="8000" b="1" dirty="0">
                <a:ln w="11430"/>
                <a:solidFill>
                  <a:srgbClr val="FF0000"/>
                </a:solidFill>
                <a:effectLst>
                  <a:outerShdw blurRad="50800" dist="39000" dir="5460000" algn="tl">
                    <a:srgbClr val="000000">
                      <a:alpha val="38000"/>
                    </a:srgbClr>
                  </a:outerShdw>
                </a:effectLst>
              </a:rPr>
              <a:t>МОЛОДЕЦ!!!</a:t>
            </a:r>
          </a:p>
        </p:txBody>
      </p:sp>
      <p:pic>
        <p:nvPicPr>
          <p:cNvPr id="8" name="Рисунок 7" descr="fireworks-gif-transparent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1187624" y="1268760"/>
            <a:ext cx="3300958" cy="3300958"/>
          </a:xfrm>
          <a:prstGeom prst="rect">
            <a:avLst/>
          </a:prstGeom>
        </p:spPr>
      </p:pic>
      <p:pic>
        <p:nvPicPr>
          <p:cNvPr id="9" name="Рисунок 8" descr="fireworks-gif-transparent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3275856" y="836712"/>
            <a:ext cx="2857500" cy="2857500"/>
          </a:xfrm>
          <a:prstGeom prst="rect">
            <a:avLst/>
          </a:prstGeom>
        </p:spPr>
      </p:pic>
      <p:pic>
        <p:nvPicPr>
          <p:cNvPr id="10" name="Рисунок 9" descr="fireworks-gif-transparent-2.gif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4572000" y="1268760"/>
            <a:ext cx="2857500" cy="2857500"/>
          </a:xfrm>
          <a:prstGeom prst="rect">
            <a:avLst/>
          </a:prstGeom>
        </p:spPr>
      </p:pic>
      <p:pic>
        <p:nvPicPr>
          <p:cNvPr id="11" name="Zvonki_na_Mobilnyj_club14981788_-_Smeshariki_Nachalo_multa.mp3">
            <a:hlinkClick r:id="" action="ppaction://media"/>
          </p:cNvPr>
          <p:cNvPicPr>
            <a:picLocks noRot="1" noChangeAspect="1"/>
          </p:cNvPicPr>
          <p:nvPr>
            <a:audioFile r:link="rId1"/>
          </p:nvPr>
        </p:nvPicPr>
        <p:blipFill>
          <a:blip r:embed="rId8" cstate="print"/>
          <a:stretch>
            <a:fillRect/>
          </a:stretch>
        </p:blipFill>
        <p:spPr>
          <a:xfrm>
            <a:off x="611560" y="6165304"/>
            <a:ext cx="304800" cy="304800"/>
          </a:xfrm>
          <a:prstGeom prst="rect">
            <a:avLst/>
          </a:prstGeom>
        </p:spPr>
      </p:pic>
    </p:spTree>
  </p:cSld>
  <p:clrMapOvr>
    <a:masterClrMapping/>
  </p:clrMapOvr>
  <p:transition spd="slow">
    <p:wedge/>
    <p:sndAc>
      <p:stSnd>
        <p:snd r:embed="rId3" name="suction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097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showWhenStopped="0"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355</TotalTime>
  <Words>212</Words>
  <Application>Microsoft Office PowerPoint</Application>
  <PresentationFormat>Экран (4:3)</PresentationFormat>
  <Paragraphs>16</Paragraphs>
  <Slides>21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21</vt:i4>
      </vt:variant>
    </vt:vector>
  </HeadingPairs>
  <TitlesOfParts>
    <vt:vector size="25" baseType="lpstr">
      <vt:lpstr>Arial</vt:lpstr>
      <vt:lpstr>Arial Black</vt:lpstr>
      <vt:lpstr>Calibri</vt:lpstr>
      <vt:lpstr>Тема Office</vt:lpstr>
      <vt:lpstr>ПРАВИЛА ДОРОЖНОГО ДВИЖЕНИЯ  СО СМЕШАРИКАМИ</vt:lpstr>
      <vt:lpstr>Цель игры: Сформировать у детей основы безопасного поведения на улице, закрепить и систематизировать знания о правилах дорожного движения.  Форма проведения: индивидуально с ребенком.  Правила игры: Взрослый читает задания, ребенок выбирает правильный(ые) ответ(ы) щелкая мышкой по изображению.  </vt:lpstr>
      <vt:lpstr>ВИДЫ ТРАНСПОРТА</vt:lpstr>
      <vt:lpstr>НАЙДИ ПАССАЖИРСКИЙ ТРАНСПОРТ</vt:lpstr>
      <vt:lpstr>НАЙДИ ГРУЗОВОЙ ТРАНСПОРТ </vt:lpstr>
      <vt:lpstr>НАЙДИ СПЕЦИАЛЬНЫЙ ТРАНСПОРТ</vt:lpstr>
      <vt:lpstr>ОТГАДАЙ ЗАГАДКУ</vt:lpstr>
      <vt:lpstr>Это очень важный знак, Он висит не просто так. Будь внимательней, шофер! Рядом садик, школьный двор.   </vt:lpstr>
      <vt:lpstr>Тормози водитель. Стой! Знак - запрет перед тобой. Самый строгий этот знак, Чтоб не въехал ты впросак. </vt:lpstr>
      <vt:lpstr>На дорожном знаке том Человек идет пешком. Полосатые дорожки Постелили нам под ножки. Чтобы мы забот не знали И по ним вперед шагали. </vt:lpstr>
      <vt:lpstr>Знак повесили с рассветом, Чтобы каждый знал об этом: Здесь ремонт идёт дороги - Берегите свои ноги</vt:lpstr>
      <vt:lpstr>Я знаток дорожных правил, Я машину здесь поставил, На стоянку у ограды -  Отдыхать ей тоже надо.</vt:lpstr>
      <vt:lpstr>ПОДСТАВЬ НУЖНЫЙ ЗНАК</vt:lpstr>
      <vt:lpstr>Презентация PowerPoint</vt:lpstr>
      <vt:lpstr>Презентация PowerPoint</vt:lpstr>
      <vt:lpstr>Презентация PowerPoint</vt:lpstr>
      <vt:lpstr>КАК ПОСТУПИТЬ?</vt:lpstr>
      <vt:lpstr>Презентация PowerPoint</vt:lpstr>
      <vt:lpstr>Презентация PowerPoint</vt:lpstr>
      <vt:lpstr>Презентация PowerPoint</vt:lpstr>
      <vt:lpstr>МОЛОДЕЦ!!!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3</dc:creator>
  <cp:lastModifiedBy>79142</cp:lastModifiedBy>
  <cp:revision>40</cp:revision>
  <dcterms:created xsi:type="dcterms:W3CDTF">2018-07-25T06:21:55Z</dcterms:created>
  <dcterms:modified xsi:type="dcterms:W3CDTF">2021-05-19T07:04:10Z</dcterms:modified>
</cp:coreProperties>
</file>