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1" r:id="rId1"/>
  </p:sldMasterIdLst>
  <p:notesMasterIdLst>
    <p:notesMasterId r:id="rId14"/>
  </p:notesMasterIdLst>
  <p:sldIdLst>
    <p:sldId id="256" r:id="rId2"/>
    <p:sldId id="296" r:id="rId3"/>
    <p:sldId id="289" r:id="rId4"/>
    <p:sldId id="286" r:id="rId5"/>
    <p:sldId id="259" r:id="rId6"/>
    <p:sldId id="258" r:id="rId7"/>
    <p:sldId id="287" r:id="rId8"/>
    <p:sldId id="261" r:id="rId9"/>
    <p:sldId id="262" r:id="rId10"/>
    <p:sldId id="264" r:id="rId11"/>
    <p:sldId id="297" r:id="rId12"/>
    <p:sldId id="285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050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F55D62-08F1-4F51-BD49-B4C0F0B07194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910D080-8C1E-4B96-9BD2-29CDB3C1C34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Тема: «Мы едем, едем, едем…»</a:t>
          </a:r>
          <a:endParaRPr lang="en-US" sz="2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50C0D00-4B41-451F-9F7A-74902C6DD998}" type="parTrans" cxnId="{B36E5770-9EDD-4BCB-B2F3-F8DC5DB7FCA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AE11EEB-960D-4FFE-9D68-76BFD51ACF04}" type="sibTrans" cxnId="{B36E5770-9EDD-4BCB-B2F3-F8DC5DB7FCA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BBE9BA6-89CE-4E53-B771-3A0D9543084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группе 4-5 года мы рассматриваем: Исследование природы и ее законов и взаимодействие между природным и человеческим сообществом; как человечество использует понимание, их научных принципов использование научного и технологического продвижения в общество и окружающую среду</a:t>
          </a:r>
          <a:endParaRPr lang="en-US" sz="1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3A44D80-47DD-4912-83E8-6366CD2EC668}" type="parTrans" cxnId="{ABD9104F-CB72-4753-861E-F3B5DC7EA0D7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03183FF-6F2A-4FD4-8F41-5CBC00CF862B}" type="sibTrans" cxnId="{ABD9104F-CB72-4753-861E-F3B5DC7EA0D7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3B81B7C7-D4BB-4FFD-8D19-D0671A741A6A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48FD3EA3-544D-4713-8086-76DC5F9CC11F}" type="parTrans" cxnId="{08410C6C-3136-4196-ABA8-B6144048790D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CCBCD32-DDBF-4813-A9FE-A47CE382EB39}" type="sibTrans" cxnId="{08410C6C-3136-4196-ABA8-B6144048790D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E208C36-C43D-481C-A631-B3EB71CEE4E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Знание ПДД формирует основы нашей безопасности</a:t>
          </a:r>
          <a:endParaRPr lang="en-US" sz="2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8305569-BD4D-440C-9F26-43F8F248BBB6}" type="parTrans" cxnId="{72BB572E-8F72-458D-886A-36F13EE01EB7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929E60CB-742D-42A3-9283-0C11105D2FB6}" type="sibTrans" cxnId="{72BB572E-8F72-458D-886A-36F13EE01EB7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AC2C2AB-FA28-461D-BC21-A16D32B62BA6}" type="pres">
      <dgm:prSet presAssocID="{8BF55D62-08F1-4F51-BD49-B4C0F0B07194}" presName="root" presStyleCnt="0">
        <dgm:presLayoutVars>
          <dgm:dir/>
          <dgm:resizeHandles val="exact"/>
        </dgm:presLayoutVars>
      </dgm:prSet>
      <dgm:spPr/>
    </dgm:pt>
    <dgm:pt modelId="{3D1AD2ED-EA8B-4A8B-AC7E-573F4F1FCA86}" type="pres">
      <dgm:prSet presAssocID="{4910D080-8C1E-4B96-9BD2-29CDB3C1C349}" presName="compNode" presStyleCnt="0"/>
      <dgm:spPr/>
    </dgm:pt>
    <dgm:pt modelId="{1D4D7323-5D1E-4C4B-BE89-930A203EC70B}" type="pres">
      <dgm:prSet presAssocID="{4910D080-8C1E-4B96-9BD2-29CDB3C1C349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ustomer Review"/>
        </a:ext>
      </dgm:extLst>
    </dgm:pt>
    <dgm:pt modelId="{18781DA2-06B7-489A-861D-3F4CC63AEB18}" type="pres">
      <dgm:prSet presAssocID="{4910D080-8C1E-4B96-9BD2-29CDB3C1C349}" presName="spaceRect" presStyleCnt="0"/>
      <dgm:spPr/>
    </dgm:pt>
    <dgm:pt modelId="{11195436-9A03-4987-9B4C-7256FE105BB3}" type="pres">
      <dgm:prSet presAssocID="{4910D080-8C1E-4B96-9BD2-29CDB3C1C349}" presName="textRect" presStyleLbl="revTx" presStyleIdx="0" presStyleCnt="3">
        <dgm:presLayoutVars>
          <dgm:chMax val="1"/>
          <dgm:chPref val="1"/>
        </dgm:presLayoutVars>
      </dgm:prSet>
      <dgm:spPr/>
    </dgm:pt>
    <dgm:pt modelId="{36E7D0D7-9AC3-477E-B616-0210A8F36659}" type="pres">
      <dgm:prSet presAssocID="{0AE11EEB-960D-4FFE-9D68-76BFD51ACF04}" presName="sibTrans" presStyleCnt="0"/>
      <dgm:spPr/>
    </dgm:pt>
    <dgm:pt modelId="{4216EC4E-3364-4183-8BF8-6F160BBCE491}" type="pres">
      <dgm:prSet presAssocID="{5BBE9BA6-89CE-4E53-B771-3A0D95430842}" presName="compNode" presStyleCnt="0"/>
      <dgm:spPr/>
    </dgm:pt>
    <dgm:pt modelId="{7617F92D-BC09-48CF-BDAD-D0127C9A2B4C}" type="pres">
      <dgm:prSet presAssocID="{5BBE9BA6-89CE-4E53-B771-3A0D95430842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Флажок"/>
        </a:ext>
      </dgm:extLst>
    </dgm:pt>
    <dgm:pt modelId="{E266289B-20F9-491B-9593-4EAA7BD0B709}" type="pres">
      <dgm:prSet presAssocID="{5BBE9BA6-89CE-4E53-B771-3A0D95430842}" presName="spaceRect" presStyleCnt="0"/>
      <dgm:spPr/>
    </dgm:pt>
    <dgm:pt modelId="{195EBC30-D1D6-4523-ACD5-10836AF120F3}" type="pres">
      <dgm:prSet presAssocID="{5BBE9BA6-89CE-4E53-B771-3A0D95430842}" presName="textRect" presStyleLbl="revTx" presStyleIdx="1" presStyleCnt="3" custScaleX="226861" custScaleY="140637">
        <dgm:presLayoutVars>
          <dgm:chMax val="1"/>
          <dgm:chPref val="1"/>
        </dgm:presLayoutVars>
      </dgm:prSet>
      <dgm:spPr/>
    </dgm:pt>
    <dgm:pt modelId="{2144F99D-36E7-4F3E-9CA2-D533A2CF1C40}" type="pres">
      <dgm:prSet presAssocID="{703183FF-6F2A-4FD4-8F41-5CBC00CF862B}" presName="sibTrans" presStyleCnt="0"/>
      <dgm:spPr/>
    </dgm:pt>
    <dgm:pt modelId="{F5F7D0BA-C467-41EE-BCF6-5076D86FCCED}" type="pres">
      <dgm:prSet presAssocID="{AE208C36-C43D-481C-A631-B3EB71CEE4E2}" presName="compNode" presStyleCnt="0"/>
      <dgm:spPr/>
    </dgm:pt>
    <dgm:pt modelId="{A42E4E99-CBE1-4F11-8235-1B89ECABFB99}" type="pres">
      <dgm:prSet presAssocID="{AE208C36-C43D-481C-A631-B3EB71CEE4E2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Лампочка"/>
        </a:ext>
      </dgm:extLst>
    </dgm:pt>
    <dgm:pt modelId="{38B34D27-9704-4557-85D8-F0EA7F9F6CB6}" type="pres">
      <dgm:prSet presAssocID="{AE208C36-C43D-481C-A631-B3EB71CEE4E2}" presName="spaceRect" presStyleCnt="0"/>
      <dgm:spPr/>
    </dgm:pt>
    <dgm:pt modelId="{7D24A08C-ED64-41DB-A28D-84BC35D5897D}" type="pres">
      <dgm:prSet presAssocID="{AE208C36-C43D-481C-A631-B3EB71CEE4E2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72BB572E-8F72-458D-886A-36F13EE01EB7}" srcId="{8BF55D62-08F1-4F51-BD49-B4C0F0B07194}" destId="{AE208C36-C43D-481C-A631-B3EB71CEE4E2}" srcOrd="2" destOrd="0" parTransId="{58305569-BD4D-440C-9F26-43F8F248BBB6}" sibTransId="{929E60CB-742D-42A3-9283-0C11105D2FB6}"/>
    <dgm:cxn modelId="{AAC76647-E809-4144-B86E-60E3E50C2B7A}" type="presOf" srcId="{AE208C36-C43D-481C-A631-B3EB71CEE4E2}" destId="{7D24A08C-ED64-41DB-A28D-84BC35D5897D}" srcOrd="0" destOrd="0" presId="urn:microsoft.com/office/officeart/2018/2/layout/IconLabelList"/>
    <dgm:cxn modelId="{408EFF4B-BCB1-4814-AD98-C5923E2A1599}" type="presOf" srcId="{5BBE9BA6-89CE-4E53-B771-3A0D95430842}" destId="{195EBC30-D1D6-4523-ACD5-10836AF120F3}" srcOrd="0" destOrd="0" presId="urn:microsoft.com/office/officeart/2018/2/layout/IconLabelList"/>
    <dgm:cxn modelId="{08410C6C-3136-4196-ABA8-B6144048790D}" srcId="{5BBE9BA6-89CE-4E53-B771-3A0D95430842}" destId="{3B81B7C7-D4BB-4FFD-8D19-D0671A741A6A}" srcOrd="0" destOrd="0" parTransId="{48FD3EA3-544D-4713-8086-76DC5F9CC11F}" sibTransId="{0CCBCD32-DDBF-4813-A9FE-A47CE382EB39}"/>
    <dgm:cxn modelId="{ABD9104F-CB72-4753-861E-F3B5DC7EA0D7}" srcId="{8BF55D62-08F1-4F51-BD49-B4C0F0B07194}" destId="{5BBE9BA6-89CE-4E53-B771-3A0D95430842}" srcOrd="1" destOrd="0" parTransId="{E3A44D80-47DD-4912-83E8-6366CD2EC668}" sibTransId="{703183FF-6F2A-4FD4-8F41-5CBC00CF862B}"/>
    <dgm:cxn modelId="{B36E5770-9EDD-4BCB-B2F3-F8DC5DB7FCAB}" srcId="{8BF55D62-08F1-4F51-BD49-B4C0F0B07194}" destId="{4910D080-8C1E-4B96-9BD2-29CDB3C1C349}" srcOrd="0" destOrd="0" parTransId="{850C0D00-4B41-451F-9F7A-74902C6DD998}" sibTransId="{0AE11EEB-960D-4FFE-9D68-76BFD51ACF04}"/>
    <dgm:cxn modelId="{4D832C52-EA3B-4836-93F3-A0776BDA0770}" type="presOf" srcId="{8BF55D62-08F1-4F51-BD49-B4C0F0B07194}" destId="{DAC2C2AB-FA28-461D-BC21-A16D32B62BA6}" srcOrd="0" destOrd="0" presId="urn:microsoft.com/office/officeart/2018/2/layout/IconLabelList"/>
    <dgm:cxn modelId="{B62FAA9D-B345-47C6-AB4E-2A9872EAFE69}" type="presOf" srcId="{4910D080-8C1E-4B96-9BD2-29CDB3C1C349}" destId="{11195436-9A03-4987-9B4C-7256FE105BB3}" srcOrd="0" destOrd="0" presId="urn:microsoft.com/office/officeart/2018/2/layout/IconLabelList"/>
    <dgm:cxn modelId="{93CD8105-8F13-4B7E-BA75-E46B97D5E75C}" type="presParOf" srcId="{DAC2C2AB-FA28-461D-BC21-A16D32B62BA6}" destId="{3D1AD2ED-EA8B-4A8B-AC7E-573F4F1FCA86}" srcOrd="0" destOrd="0" presId="urn:microsoft.com/office/officeart/2018/2/layout/IconLabelList"/>
    <dgm:cxn modelId="{CF08D65A-56A6-4E4B-A0D2-B94D98990954}" type="presParOf" srcId="{3D1AD2ED-EA8B-4A8B-AC7E-573F4F1FCA86}" destId="{1D4D7323-5D1E-4C4B-BE89-930A203EC70B}" srcOrd="0" destOrd="0" presId="urn:microsoft.com/office/officeart/2018/2/layout/IconLabelList"/>
    <dgm:cxn modelId="{628315D8-BC4C-4A1A-BC05-3595E2AD24D7}" type="presParOf" srcId="{3D1AD2ED-EA8B-4A8B-AC7E-573F4F1FCA86}" destId="{18781DA2-06B7-489A-861D-3F4CC63AEB18}" srcOrd="1" destOrd="0" presId="urn:microsoft.com/office/officeart/2018/2/layout/IconLabelList"/>
    <dgm:cxn modelId="{E48CC021-D7A8-4795-892D-D9636717210C}" type="presParOf" srcId="{3D1AD2ED-EA8B-4A8B-AC7E-573F4F1FCA86}" destId="{11195436-9A03-4987-9B4C-7256FE105BB3}" srcOrd="2" destOrd="0" presId="urn:microsoft.com/office/officeart/2018/2/layout/IconLabelList"/>
    <dgm:cxn modelId="{106D33A4-CF62-436A-98DF-99CEBF8B9466}" type="presParOf" srcId="{DAC2C2AB-FA28-461D-BC21-A16D32B62BA6}" destId="{36E7D0D7-9AC3-477E-B616-0210A8F36659}" srcOrd="1" destOrd="0" presId="urn:microsoft.com/office/officeart/2018/2/layout/IconLabelList"/>
    <dgm:cxn modelId="{FEBA1AF6-1DA0-4E9C-80DB-1CF1F3D6734E}" type="presParOf" srcId="{DAC2C2AB-FA28-461D-BC21-A16D32B62BA6}" destId="{4216EC4E-3364-4183-8BF8-6F160BBCE491}" srcOrd="2" destOrd="0" presId="urn:microsoft.com/office/officeart/2018/2/layout/IconLabelList"/>
    <dgm:cxn modelId="{2D09AF7D-DF5B-4027-8219-E0DA0A31D0AB}" type="presParOf" srcId="{4216EC4E-3364-4183-8BF8-6F160BBCE491}" destId="{7617F92D-BC09-48CF-BDAD-D0127C9A2B4C}" srcOrd="0" destOrd="0" presId="urn:microsoft.com/office/officeart/2018/2/layout/IconLabelList"/>
    <dgm:cxn modelId="{C771AC26-3C1D-4200-B429-574EC4AA9704}" type="presParOf" srcId="{4216EC4E-3364-4183-8BF8-6F160BBCE491}" destId="{E266289B-20F9-491B-9593-4EAA7BD0B709}" srcOrd="1" destOrd="0" presId="urn:microsoft.com/office/officeart/2018/2/layout/IconLabelList"/>
    <dgm:cxn modelId="{41FF97B2-9AB0-460A-A058-E183FFE70251}" type="presParOf" srcId="{4216EC4E-3364-4183-8BF8-6F160BBCE491}" destId="{195EBC30-D1D6-4523-ACD5-10836AF120F3}" srcOrd="2" destOrd="0" presId="urn:microsoft.com/office/officeart/2018/2/layout/IconLabelList"/>
    <dgm:cxn modelId="{C54A241A-C11C-4273-A90C-8AA8CB91DE82}" type="presParOf" srcId="{DAC2C2AB-FA28-461D-BC21-A16D32B62BA6}" destId="{2144F99D-36E7-4F3E-9CA2-D533A2CF1C40}" srcOrd="3" destOrd="0" presId="urn:microsoft.com/office/officeart/2018/2/layout/IconLabelList"/>
    <dgm:cxn modelId="{E2D68A7E-EBBA-4BB8-B1E3-49170B6C67C2}" type="presParOf" srcId="{DAC2C2AB-FA28-461D-BC21-A16D32B62BA6}" destId="{F5F7D0BA-C467-41EE-BCF6-5076D86FCCED}" srcOrd="4" destOrd="0" presId="urn:microsoft.com/office/officeart/2018/2/layout/IconLabelList"/>
    <dgm:cxn modelId="{61114B14-57A6-4B79-BF0E-D3F8FE63C99D}" type="presParOf" srcId="{F5F7D0BA-C467-41EE-BCF6-5076D86FCCED}" destId="{A42E4E99-CBE1-4F11-8235-1B89ECABFB99}" srcOrd="0" destOrd="0" presId="urn:microsoft.com/office/officeart/2018/2/layout/IconLabelList"/>
    <dgm:cxn modelId="{44FF8A4D-5CE5-4124-8D4B-9D25BB5E09ED}" type="presParOf" srcId="{F5F7D0BA-C467-41EE-BCF6-5076D86FCCED}" destId="{38B34D27-9704-4557-85D8-F0EA7F9F6CB6}" srcOrd="1" destOrd="0" presId="urn:microsoft.com/office/officeart/2018/2/layout/IconLabelList"/>
    <dgm:cxn modelId="{45E1B5EA-9F87-42F6-B5DB-186F2D734F23}" type="presParOf" srcId="{F5F7D0BA-C467-41EE-BCF6-5076D86FCCED}" destId="{7D24A08C-ED64-41DB-A28D-84BC35D5897D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5499EAF-F0BC-4863-848C-F380763DB03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AF2ADCF-4B31-47A9-A157-7D144FF536C3}">
      <dgm:prSet custT="1"/>
      <dgm:spPr/>
      <dgm:t>
        <a:bodyPr/>
        <a:lstStyle/>
        <a:p>
          <a:r>
            <a:rPr lang="ru-RU" sz="1800" i="0" dirty="0">
              <a:latin typeface="Times New Roman" panose="02020603050405020304" pitchFamily="18" charset="0"/>
              <a:cs typeface="Times New Roman" panose="02020603050405020304" pitchFamily="18" charset="0"/>
            </a:rPr>
            <a:t>Направления исследования,  определяющие центральную идею:</a:t>
          </a:r>
          <a:endParaRPr lang="en-US" sz="1800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8C41054-40FA-4CD2-A2F9-29EA83DA297B}" type="parTrans" cxnId="{BB3F2980-833F-4C90-B38D-BC56B0E3F683}">
      <dgm:prSet/>
      <dgm:spPr/>
      <dgm:t>
        <a:bodyPr/>
        <a:lstStyle/>
        <a:p>
          <a:endParaRPr lang="en-US"/>
        </a:p>
      </dgm:t>
    </dgm:pt>
    <dgm:pt modelId="{A7C204D4-D081-4A32-A9BE-D5D57C057C2C}" type="sibTrans" cxnId="{BB3F2980-833F-4C90-B38D-BC56B0E3F683}">
      <dgm:prSet/>
      <dgm:spPr/>
      <dgm:t>
        <a:bodyPr/>
        <a:lstStyle/>
        <a:p>
          <a:endParaRPr lang="en-US"/>
        </a:p>
      </dgm:t>
    </dgm:pt>
    <dgm:pt modelId="{523E6B25-B0CD-40D0-8D9E-CB980BDCC85A}">
      <dgm:prSet custT="1"/>
      <dgm:spPr/>
      <dgm:t>
        <a:bodyPr/>
        <a:lstStyle/>
        <a:p>
          <a:r>
            <a:rPr lang="ru-RU" sz="1400" dirty="0"/>
            <a:t>	</a:t>
          </a:r>
          <a:r>
            <a:rPr lang="ru-RU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Изучение ПДД</a:t>
          </a:r>
          <a:endParaRPr lang="en-US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4E8E1D-4285-456F-92A0-DF8BFC0755F4}" type="parTrans" cxnId="{144456EA-A341-4BA6-A55A-4C5B32B67BD2}">
      <dgm:prSet/>
      <dgm:spPr/>
      <dgm:t>
        <a:bodyPr/>
        <a:lstStyle/>
        <a:p>
          <a:endParaRPr lang="en-US"/>
        </a:p>
      </dgm:t>
    </dgm:pt>
    <dgm:pt modelId="{56F40279-7999-4073-BF1C-652D9D16152B}" type="sibTrans" cxnId="{144456EA-A341-4BA6-A55A-4C5B32B67BD2}">
      <dgm:prSet/>
      <dgm:spPr/>
      <dgm:t>
        <a:bodyPr/>
        <a:lstStyle/>
        <a:p>
          <a:endParaRPr lang="en-US"/>
        </a:p>
      </dgm:t>
    </dgm:pt>
    <dgm:pt modelId="{DED24194-7534-4ADB-BD25-40B56A406C4C}">
      <dgm:prSet custT="1"/>
      <dgm:spPr/>
      <dgm:t>
        <a:bodyPr/>
        <a:lstStyle/>
        <a:p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Безопасное поведение на дорогах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FF5781F-ED06-45DF-A7C3-D32A6FF5470C}" type="parTrans" cxnId="{B7FEB1DA-3940-4307-B699-A2E416CB8675}">
      <dgm:prSet/>
      <dgm:spPr/>
      <dgm:t>
        <a:bodyPr/>
        <a:lstStyle/>
        <a:p>
          <a:endParaRPr lang="en-US"/>
        </a:p>
      </dgm:t>
    </dgm:pt>
    <dgm:pt modelId="{D0E1C002-E97A-40E9-AD9C-E1DDC6E5B8BC}" type="sibTrans" cxnId="{B7FEB1DA-3940-4307-B699-A2E416CB8675}">
      <dgm:prSet/>
      <dgm:spPr/>
      <dgm:t>
        <a:bodyPr/>
        <a:lstStyle/>
        <a:p>
          <a:endParaRPr lang="en-US"/>
        </a:p>
      </dgm:t>
    </dgm:pt>
    <dgm:pt modelId="{5584E61D-BC92-4EAF-85BB-82E4C9BCF3C7}">
      <dgm:prSet custT="1"/>
      <dgm:spPr/>
      <dgm:t>
        <a:bodyPr/>
        <a:lstStyle/>
        <a:p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Ориентация в различной обстановке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58AF1DA-79F0-4108-89BC-2EE2BF7DBAA5}" type="parTrans" cxnId="{25CBAFDF-D814-4503-8721-CD4DF1F26C97}">
      <dgm:prSet/>
      <dgm:spPr/>
      <dgm:t>
        <a:bodyPr/>
        <a:lstStyle/>
        <a:p>
          <a:endParaRPr lang="en-US"/>
        </a:p>
      </dgm:t>
    </dgm:pt>
    <dgm:pt modelId="{8718B8A6-10D6-407E-8379-323132F74E3E}" type="sibTrans" cxnId="{25CBAFDF-D814-4503-8721-CD4DF1F26C97}">
      <dgm:prSet/>
      <dgm:spPr/>
      <dgm:t>
        <a:bodyPr/>
        <a:lstStyle/>
        <a:p>
          <a:endParaRPr lang="en-US"/>
        </a:p>
      </dgm:t>
    </dgm:pt>
    <dgm:pt modelId="{1BA62A27-B2F5-4C76-8A48-765C07DE7AC4}">
      <dgm:prSet custT="1"/>
      <dgm:spPr/>
      <dgm:t>
        <a:bodyPr/>
        <a:lstStyle/>
        <a:p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Вопросы учителя, с помощью которых можно начать исследование</a:t>
          </a:r>
          <a:endParaRPr lang="en-US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8B22F89-CF4F-4753-8826-BF182B47EDD4}" type="parTrans" cxnId="{B60EC535-3FF6-4C1B-9957-A3DCF2F63AC4}">
      <dgm:prSet/>
      <dgm:spPr/>
      <dgm:t>
        <a:bodyPr/>
        <a:lstStyle/>
        <a:p>
          <a:endParaRPr lang="en-US"/>
        </a:p>
      </dgm:t>
    </dgm:pt>
    <dgm:pt modelId="{F68CECCD-754B-4930-BE00-5D8C0C37DC8C}" type="sibTrans" cxnId="{B60EC535-3FF6-4C1B-9957-A3DCF2F63AC4}">
      <dgm:prSet/>
      <dgm:spPr/>
      <dgm:t>
        <a:bodyPr/>
        <a:lstStyle/>
        <a:p>
          <a:endParaRPr lang="en-US"/>
        </a:p>
      </dgm:t>
    </dgm:pt>
    <dgm:pt modelId="{EC4AC091-9692-4F51-A410-42194593BE92}">
      <dgm:prSet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1) </a:t>
          </a:r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учитель приносит знаки дорожного движения (светофор, дорожные знаки – символы, транспорт, пешеходная дорожка). По артефактам дети отвечают на вопросы: что это? для чего это нужно? где это используется?</a:t>
          </a:r>
          <a:endParaRPr lang="en-US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66478CC-4A43-4730-8E55-8282C43954EE}" type="parTrans" cxnId="{B666A203-9535-4A09-BC1B-E3832895EBFC}">
      <dgm:prSet/>
      <dgm:spPr/>
      <dgm:t>
        <a:bodyPr/>
        <a:lstStyle/>
        <a:p>
          <a:endParaRPr lang="en-US"/>
        </a:p>
      </dgm:t>
    </dgm:pt>
    <dgm:pt modelId="{91DAA19B-47B3-4814-AB11-92D1BF53DD7E}" type="sibTrans" cxnId="{B666A203-9535-4A09-BC1B-E3832895EBFC}">
      <dgm:prSet/>
      <dgm:spPr/>
      <dgm:t>
        <a:bodyPr/>
        <a:lstStyle/>
        <a:p>
          <a:endParaRPr lang="en-US"/>
        </a:p>
      </dgm:t>
    </dgm:pt>
    <dgm:pt modelId="{B93A4587-8592-455F-B94F-E2CFDD236110}" type="pres">
      <dgm:prSet presAssocID="{C5499EAF-F0BC-4863-848C-F380763DB035}" presName="diagram" presStyleCnt="0">
        <dgm:presLayoutVars>
          <dgm:dir/>
          <dgm:resizeHandles val="exact"/>
        </dgm:presLayoutVars>
      </dgm:prSet>
      <dgm:spPr/>
    </dgm:pt>
    <dgm:pt modelId="{C25FEA14-225E-4A94-82D3-2BB2DD3AD4B3}" type="pres">
      <dgm:prSet presAssocID="{5AF2ADCF-4B31-47A9-A157-7D144FF536C3}" presName="node" presStyleLbl="node1" presStyleIdx="0" presStyleCnt="6">
        <dgm:presLayoutVars>
          <dgm:bulletEnabled val="1"/>
        </dgm:presLayoutVars>
      </dgm:prSet>
      <dgm:spPr/>
    </dgm:pt>
    <dgm:pt modelId="{86C3C22C-D125-4681-9127-D4B452835C1B}" type="pres">
      <dgm:prSet presAssocID="{A7C204D4-D081-4A32-A9BE-D5D57C057C2C}" presName="sibTrans" presStyleCnt="0"/>
      <dgm:spPr/>
    </dgm:pt>
    <dgm:pt modelId="{027CC98A-C7FA-47A1-9E34-7CCE50285D62}" type="pres">
      <dgm:prSet presAssocID="{523E6B25-B0CD-40D0-8D9E-CB980BDCC85A}" presName="node" presStyleLbl="node1" presStyleIdx="1" presStyleCnt="6" custLinFactNeighborX="339" custLinFactNeighborY="-4618">
        <dgm:presLayoutVars>
          <dgm:bulletEnabled val="1"/>
        </dgm:presLayoutVars>
      </dgm:prSet>
      <dgm:spPr/>
    </dgm:pt>
    <dgm:pt modelId="{C35D9DA8-21FC-42DB-8781-2B4859422517}" type="pres">
      <dgm:prSet presAssocID="{56F40279-7999-4073-BF1C-652D9D16152B}" presName="sibTrans" presStyleCnt="0"/>
      <dgm:spPr/>
    </dgm:pt>
    <dgm:pt modelId="{05897C68-5ED0-4561-9E9F-C1E758433368}" type="pres">
      <dgm:prSet presAssocID="{DED24194-7534-4ADB-BD25-40B56A406C4C}" presName="node" presStyleLbl="node1" presStyleIdx="2" presStyleCnt="6">
        <dgm:presLayoutVars>
          <dgm:bulletEnabled val="1"/>
        </dgm:presLayoutVars>
      </dgm:prSet>
      <dgm:spPr/>
    </dgm:pt>
    <dgm:pt modelId="{C690DD4E-B88F-4689-9E6A-0F3D38E9BA82}" type="pres">
      <dgm:prSet presAssocID="{D0E1C002-E97A-40E9-AD9C-E1DDC6E5B8BC}" presName="sibTrans" presStyleCnt="0"/>
      <dgm:spPr/>
    </dgm:pt>
    <dgm:pt modelId="{EE62F19C-A1B0-4115-92EC-1561BCF05135}" type="pres">
      <dgm:prSet presAssocID="{5584E61D-BC92-4EAF-85BB-82E4C9BCF3C7}" presName="node" presStyleLbl="node1" presStyleIdx="3" presStyleCnt="6" custLinFactNeighborX="-347" custLinFactNeighborY="-408">
        <dgm:presLayoutVars>
          <dgm:bulletEnabled val="1"/>
        </dgm:presLayoutVars>
      </dgm:prSet>
      <dgm:spPr/>
    </dgm:pt>
    <dgm:pt modelId="{8F2CB30A-D469-435D-B0EC-9F33AB024F42}" type="pres">
      <dgm:prSet presAssocID="{8718B8A6-10D6-407E-8379-323132F74E3E}" presName="sibTrans" presStyleCnt="0"/>
      <dgm:spPr/>
    </dgm:pt>
    <dgm:pt modelId="{D988B40D-EB05-413D-937C-8A0BAC5F7458}" type="pres">
      <dgm:prSet presAssocID="{1BA62A27-B2F5-4C76-8A48-765C07DE7AC4}" presName="node" presStyleLbl="node1" presStyleIdx="4" presStyleCnt="6">
        <dgm:presLayoutVars>
          <dgm:bulletEnabled val="1"/>
        </dgm:presLayoutVars>
      </dgm:prSet>
      <dgm:spPr/>
    </dgm:pt>
    <dgm:pt modelId="{96FD9881-A1E2-4BC3-9C74-E903B5DC6D3C}" type="pres">
      <dgm:prSet presAssocID="{F68CECCD-754B-4930-BE00-5D8C0C37DC8C}" presName="sibTrans" presStyleCnt="0"/>
      <dgm:spPr/>
    </dgm:pt>
    <dgm:pt modelId="{466C7244-2E1C-4721-A613-8BEC2D24FB6D}" type="pres">
      <dgm:prSet presAssocID="{EC4AC091-9692-4F51-A410-42194593BE92}" presName="node" presStyleLbl="node1" presStyleIdx="5" presStyleCnt="6">
        <dgm:presLayoutVars>
          <dgm:bulletEnabled val="1"/>
        </dgm:presLayoutVars>
      </dgm:prSet>
      <dgm:spPr/>
    </dgm:pt>
  </dgm:ptLst>
  <dgm:cxnLst>
    <dgm:cxn modelId="{B666A203-9535-4A09-BC1B-E3832895EBFC}" srcId="{C5499EAF-F0BC-4863-848C-F380763DB035}" destId="{EC4AC091-9692-4F51-A410-42194593BE92}" srcOrd="5" destOrd="0" parTransId="{B66478CC-4A43-4730-8E55-8282C43954EE}" sibTransId="{91DAA19B-47B3-4814-AB11-92D1BF53DD7E}"/>
    <dgm:cxn modelId="{3C232B10-D90F-4167-99FC-164795746D7F}" type="presOf" srcId="{5584E61D-BC92-4EAF-85BB-82E4C9BCF3C7}" destId="{EE62F19C-A1B0-4115-92EC-1561BCF05135}" srcOrd="0" destOrd="0" presId="urn:microsoft.com/office/officeart/2005/8/layout/default"/>
    <dgm:cxn modelId="{A8A05635-DA3E-411A-A378-E5512AA880F4}" type="presOf" srcId="{C5499EAF-F0BC-4863-848C-F380763DB035}" destId="{B93A4587-8592-455F-B94F-E2CFDD236110}" srcOrd="0" destOrd="0" presId="urn:microsoft.com/office/officeart/2005/8/layout/default"/>
    <dgm:cxn modelId="{B60EC535-3FF6-4C1B-9957-A3DCF2F63AC4}" srcId="{C5499EAF-F0BC-4863-848C-F380763DB035}" destId="{1BA62A27-B2F5-4C76-8A48-765C07DE7AC4}" srcOrd="4" destOrd="0" parTransId="{88B22F89-CF4F-4753-8826-BF182B47EDD4}" sibTransId="{F68CECCD-754B-4930-BE00-5D8C0C37DC8C}"/>
    <dgm:cxn modelId="{444F833D-76F6-438B-B356-2F3989A82DAC}" type="presOf" srcId="{523E6B25-B0CD-40D0-8D9E-CB980BDCC85A}" destId="{027CC98A-C7FA-47A1-9E34-7CCE50285D62}" srcOrd="0" destOrd="0" presId="urn:microsoft.com/office/officeart/2005/8/layout/default"/>
    <dgm:cxn modelId="{B2C80243-C9FF-4D15-BDE8-E4FDF292CA9E}" type="presOf" srcId="{DED24194-7534-4ADB-BD25-40B56A406C4C}" destId="{05897C68-5ED0-4561-9E9F-C1E758433368}" srcOrd="0" destOrd="0" presId="urn:microsoft.com/office/officeart/2005/8/layout/default"/>
    <dgm:cxn modelId="{BB3F2980-833F-4C90-B38D-BC56B0E3F683}" srcId="{C5499EAF-F0BC-4863-848C-F380763DB035}" destId="{5AF2ADCF-4B31-47A9-A157-7D144FF536C3}" srcOrd="0" destOrd="0" parTransId="{E8C41054-40FA-4CD2-A2F9-29EA83DA297B}" sibTransId="{A7C204D4-D081-4A32-A9BE-D5D57C057C2C}"/>
    <dgm:cxn modelId="{2C31C79B-42F1-4997-93C0-F0FB3D30CA10}" type="presOf" srcId="{5AF2ADCF-4B31-47A9-A157-7D144FF536C3}" destId="{C25FEA14-225E-4A94-82D3-2BB2DD3AD4B3}" srcOrd="0" destOrd="0" presId="urn:microsoft.com/office/officeart/2005/8/layout/default"/>
    <dgm:cxn modelId="{1DB4D4AD-3134-4524-AD30-160E7D082873}" type="presOf" srcId="{EC4AC091-9692-4F51-A410-42194593BE92}" destId="{466C7244-2E1C-4721-A613-8BEC2D24FB6D}" srcOrd="0" destOrd="0" presId="urn:microsoft.com/office/officeart/2005/8/layout/default"/>
    <dgm:cxn modelId="{98DE25AE-49B6-4FD0-B708-0E989FB93EB7}" type="presOf" srcId="{1BA62A27-B2F5-4C76-8A48-765C07DE7AC4}" destId="{D988B40D-EB05-413D-937C-8A0BAC5F7458}" srcOrd="0" destOrd="0" presId="urn:microsoft.com/office/officeart/2005/8/layout/default"/>
    <dgm:cxn modelId="{B7FEB1DA-3940-4307-B699-A2E416CB8675}" srcId="{C5499EAF-F0BC-4863-848C-F380763DB035}" destId="{DED24194-7534-4ADB-BD25-40B56A406C4C}" srcOrd="2" destOrd="0" parTransId="{9FF5781F-ED06-45DF-A7C3-D32A6FF5470C}" sibTransId="{D0E1C002-E97A-40E9-AD9C-E1DDC6E5B8BC}"/>
    <dgm:cxn modelId="{25CBAFDF-D814-4503-8721-CD4DF1F26C97}" srcId="{C5499EAF-F0BC-4863-848C-F380763DB035}" destId="{5584E61D-BC92-4EAF-85BB-82E4C9BCF3C7}" srcOrd="3" destOrd="0" parTransId="{158AF1DA-79F0-4108-89BC-2EE2BF7DBAA5}" sibTransId="{8718B8A6-10D6-407E-8379-323132F74E3E}"/>
    <dgm:cxn modelId="{144456EA-A341-4BA6-A55A-4C5B32B67BD2}" srcId="{C5499EAF-F0BC-4863-848C-F380763DB035}" destId="{523E6B25-B0CD-40D0-8D9E-CB980BDCC85A}" srcOrd="1" destOrd="0" parTransId="{A04E8E1D-4285-456F-92A0-DF8BFC0755F4}" sibTransId="{56F40279-7999-4073-BF1C-652D9D16152B}"/>
    <dgm:cxn modelId="{093CEFF1-4234-4A4F-B00B-97334D5D3AB4}" type="presParOf" srcId="{B93A4587-8592-455F-B94F-E2CFDD236110}" destId="{C25FEA14-225E-4A94-82D3-2BB2DD3AD4B3}" srcOrd="0" destOrd="0" presId="urn:microsoft.com/office/officeart/2005/8/layout/default"/>
    <dgm:cxn modelId="{842F5807-6F6C-4E42-85E3-1CF821B9A67B}" type="presParOf" srcId="{B93A4587-8592-455F-B94F-E2CFDD236110}" destId="{86C3C22C-D125-4681-9127-D4B452835C1B}" srcOrd="1" destOrd="0" presId="urn:microsoft.com/office/officeart/2005/8/layout/default"/>
    <dgm:cxn modelId="{E355D493-CF04-4C12-921A-71975746F197}" type="presParOf" srcId="{B93A4587-8592-455F-B94F-E2CFDD236110}" destId="{027CC98A-C7FA-47A1-9E34-7CCE50285D62}" srcOrd="2" destOrd="0" presId="urn:microsoft.com/office/officeart/2005/8/layout/default"/>
    <dgm:cxn modelId="{B317626F-989F-47DC-994B-A418928664D5}" type="presParOf" srcId="{B93A4587-8592-455F-B94F-E2CFDD236110}" destId="{C35D9DA8-21FC-42DB-8781-2B4859422517}" srcOrd="3" destOrd="0" presId="urn:microsoft.com/office/officeart/2005/8/layout/default"/>
    <dgm:cxn modelId="{CBD770FF-DABF-4611-9983-BB5A1DEFC3A1}" type="presParOf" srcId="{B93A4587-8592-455F-B94F-E2CFDD236110}" destId="{05897C68-5ED0-4561-9E9F-C1E758433368}" srcOrd="4" destOrd="0" presId="urn:microsoft.com/office/officeart/2005/8/layout/default"/>
    <dgm:cxn modelId="{F5383F12-090F-4231-B7B0-4D66FCBAEDBA}" type="presParOf" srcId="{B93A4587-8592-455F-B94F-E2CFDD236110}" destId="{C690DD4E-B88F-4689-9E6A-0F3D38E9BA82}" srcOrd="5" destOrd="0" presId="urn:microsoft.com/office/officeart/2005/8/layout/default"/>
    <dgm:cxn modelId="{8893A22B-88CF-4FDA-AD36-79E1141B38D4}" type="presParOf" srcId="{B93A4587-8592-455F-B94F-E2CFDD236110}" destId="{EE62F19C-A1B0-4115-92EC-1561BCF05135}" srcOrd="6" destOrd="0" presId="urn:microsoft.com/office/officeart/2005/8/layout/default"/>
    <dgm:cxn modelId="{F6FF62E3-AD38-462E-B2B8-9D31AFF0E90C}" type="presParOf" srcId="{B93A4587-8592-455F-B94F-E2CFDD236110}" destId="{8F2CB30A-D469-435D-B0EC-9F33AB024F42}" srcOrd="7" destOrd="0" presId="urn:microsoft.com/office/officeart/2005/8/layout/default"/>
    <dgm:cxn modelId="{283C477A-C469-4FF6-A51F-98E1AE1DB3D4}" type="presParOf" srcId="{B93A4587-8592-455F-B94F-E2CFDD236110}" destId="{D988B40D-EB05-413D-937C-8A0BAC5F7458}" srcOrd="8" destOrd="0" presId="urn:microsoft.com/office/officeart/2005/8/layout/default"/>
    <dgm:cxn modelId="{DA5DA4F5-78E2-4B7B-B682-836EBE92DBDD}" type="presParOf" srcId="{B93A4587-8592-455F-B94F-E2CFDD236110}" destId="{96FD9881-A1E2-4BC3-9C74-E903B5DC6D3C}" srcOrd="9" destOrd="0" presId="urn:microsoft.com/office/officeart/2005/8/layout/default"/>
    <dgm:cxn modelId="{D6960842-307E-4E14-9F21-7D331A6C24DA}" type="presParOf" srcId="{B93A4587-8592-455F-B94F-E2CFDD236110}" destId="{466C7244-2E1C-4721-A613-8BEC2D24FB6D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4D7323-5D1E-4C4B-BE89-930A203EC70B}">
      <dsp:nvSpPr>
        <dsp:cNvPr id="0" name=""/>
        <dsp:cNvSpPr/>
      </dsp:nvSpPr>
      <dsp:spPr>
        <a:xfrm>
          <a:off x="561199" y="1991667"/>
          <a:ext cx="810000" cy="81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195436-9A03-4987-9B4C-7256FE105BB3}">
      <dsp:nvSpPr>
        <dsp:cNvPr id="0" name=""/>
        <dsp:cNvSpPr/>
      </dsp:nvSpPr>
      <dsp:spPr>
        <a:xfrm>
          <a:off x="66199" y="3190510"/>
          <a:ext cx="1800000" cy="12985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Тема: «Мы едем, едем, едем…»</a:t>
          </a:r>
          <a:endParaRPr lang="en-US" sz="2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6199" y="3190510"/>
        <a:ext cx="1800000" cy="1298542"/>
      </dsp:txXfrm>
    </dsp:sp>
    <dsp:sp modelId="{7617F92D-BC09-48CF-BDAD-D0127C9A2B4C}">
      <dsp:nvSpPr>
        <dsp:cNvPr id="0" name=""/>
        <dsp:cNvSpPr/>
      </dsp:nvSpPr>
      <dsp:spPr>
        <a:xfrm>
          <a:off x="3817948" y="1859745"/>
          <a:ext cx="810000" cy="81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5EBC30-D1D6-4523-ACD5-10836AF120F3}">
      <dsp:nvSpPr>
        <dsp:cNvPr id="0" name=""/>
        <dsp:cNvSpPr/>
      </dsp:nvSpPr>
      <dsp:spPr>
        <a:xfrm>
          <a:off x="2181199" y="2794743"/>
          <a:ext cx="4083498" cy="18262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группе 4-5 года мы рассматриваем: Исследование природы и ее законов и взаимодействие между природным и человеческим сообществом; как человечество использует понимание, их научных принципов использование научного и технологического продвижения в общество и окружающую среду</a:t>
          </a:r>
          <a:endParaRPr lang="en-US" sz="1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81199" y="2794743"/>
        <a:ext cx="4083498" cy="1826231"/>
      </dsp:txXfrm>
    </dsp:sp>
    <dsp:sp modelId="{A42E4E99-CBE1-4F11-8235-1B89ECABFB99}">
      <dsp:nvSpPr>
        <dsp:cNvPr id="0" name=""/>
        <dsp:cNvSpPr/>
      </dsp:nvSpPr>
      <dsp:spPr>
        <a:xfrm>
          <a:off x="7074697" y="1991667"/>
          <a:ext cx="810000" cy="81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24A08C-ED64-41DB-A28D-84BC35D5897D}">
      <dsp:nvSpPr>
        <dsp:cNvPr id="0" name=""/>
        <dsp:cNvSpPr/>
      </dsp:nvSpPr>
      <dsp:spPr>
        <a:xfrm>
          <a:off x="6579696" y="3190510"/>
          <a:ext cx="1800000" cy="12985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Знание ПДД формирует основы нашей безопасности</a:t>
          </a:r>
          <a:endParaRPr lang="en-US" sz="2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579696" y="3190510"/>
        <a:ext cx="1800000" cy="129854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5FEA14-225E-4A94-82D3-2BB2DD3AD4B3}">
      <dsp:nvSpPr>
        <dsp:cNvPr id="0" name=""/>
        <dsp:cNvSpPr/>
      </dsp:nvSpPr>
      <dsp:spPr>
        <a:xfrm>
          <a:off x="998639" y="1265"/>
          <a:ext cx="3095078" cy="18570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Направления исследования,  определяющие центральную идею:</a:t>
          </a:r>
          <a:endParaRPr lang="en-US" sz="1800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98639" y="1265"/>
        <a:ext cx="3095078" cy="1857046"/>
      </dsp:txXfrm>
    </dsp:sp>
    <dsp:sp modelId="{027CC98A-C7FA-47A1-9E34-7CCE50285D62}">
      <dsp:nvSpPr>
        <dsp:cNvPr id="0" name=""/>
        <dsp:cNvSpPr/>
      </dsp:nvSpPr>
      <dsp:spPr>
        <a:xfrm>
          <a:off x="4413718" y="0"/>
          <a:ext cx="3095078" cy="18570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	</a:t>
          </a:r>
          <a:r>
            <a:rPr lang="ru-RU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Изучение ПДД</a:t>
          </a:r>
          <a:endParaRPr lang="en-US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413718" y="0"/>
        <a:ext cx="3095078" cy="1857046"/>
      </dsp:txXfrm>
    </dsp:sp>
    <dsp:sp modelId="{05897C68-5ED0-4561-9E9F-C1E758433368}">
      <dsp:nvSpPr>
        <dsp:cNvPr id="0" name=""/>
        <dsp:cNvSpPr/>
      </dsp:nvSpPr>
      <dsp:spPr>
        <a:xfrm>
          <a:off x="998639" y="2167820"/>
          <a:ext cx="3095078" cy="18570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Безопасное поведение на дорогах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98639" y="2167820"/>
        <a:ext cx="3095078" cy="1857046"/>
      </dsp:txXfrm>
    </dsp:sp>
    <dsp:sp modelId="{EE62F19C-A1B0-4115-92EC-1561BCF05135}">
      <dsp:nvSpPr>
        <dsp:cNvPr id="0" name=""/>
        <dsp:cNvSpPr/>
      </dsp:nvSpPr>
      <dsp:spPr>
        <a:xfrm>
          <a:off x="4392485" y="2160243"/>
          <a:ext cx="3095078" cy="18570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Ориентация в различной обстановке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92485" y="2160243"/>
        <a:ext cx="3095078" cy="1857046"/>
      </dsp:txXfrm>
    </dsp:sp>
    <dsp:sp modelId="{D988B40D-EB05-413D-937C-8A0BAC5F7458}">
      <dsp:nvSpPr>
        <dsp:cNvPr id="0" name=""/>
        <dsp:cNvSpPr/>
      </dsp:nvSpPr>
      <dsp:spPr>
        <a:xfrm>
          <a:off x="998639" y="4334375"/>
          <a:ext cx="3095078" cy="18570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Вопросы учителя, с помощью которых можно начать исследование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98639" y="4334375"/>
        <a:ext cx="3095078" cy="1857046"/>
      </dsp:txXfrm>
    </dsp:sp>
    <dsp:sp modelId="{466C7244-2E1C-4721-A613-8BEC2D24FB6D}">
      <dsp:nvSpPr>
        <dsp:cNvPr id="0" name=""/>
        <dsp:cNvSpPr/>
      </dsp:nvSpPr>
      <dsp:spPr>
        <a:xfrm>
          <a:off x="4403225" y="4334375"/>
          <a:ext cx="3095078" cy="18570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1) </a:t>
          </a: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учитель приносит знаки дорожного движения (светофор, дорожные знаки – символы, транспорт, пешеходная дорожка). По артефактам дети отвечают на вопросы: что это? для чего это нужно? где это используется?</a:t>
          </a:r>
          <a:endParaRPr lang="en-US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403225" y="4334375"/>
        <a:ext cx="3095078" cy="18570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3DE392-21B9-4721-A62C-3934B04BF971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2793A4-1090-4A4B-81B1-886B0142D4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2240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6B18CC-E450-44BC-8009-833E0AE5B6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E44CC74-6C90-4DB7-BF91-04AA004DB2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D5E829-2FF8-4D4A-8E2B-3BE6AADDC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556FF1-16D4-40A1-8217-DCA1CBC4D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50B0799-07F2-402C-A255-1314D834C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9797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9D3D9C-C37E-4139-8BF2-B8DB12C65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A2E9C56-C0E0-4ADD-A871-23400D5AAC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C15FE87-E1AE-4324-B168-80D8E1594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B83B8B3-C105-4E68-BBCF-3174BF167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0CF0CCF-4FA9-422A-919A-F4841A597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453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189FD4-7173-4020-A827-80F5929EB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525EE0D-335F-4612-B39F-E1E515ACA7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1717DA0-8516-41C0-B36D-84D0A9D0D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6FD18DD-E931-4F59-A72D-F14D639F7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1C6EDBD-1D00-4EB0-95EC-1C561F6D6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5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DD8732-1D3B-46C5-86EC-455D4E4AF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84D524-9022-444F-94A5-7511E990C3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7B3BC9C-3277-4B73-ACD7-CAFE047BCF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85D5EFA-CF8B-4D82-9164-BA10C8490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E808D44-C984-42A6-BA30-5A3A7744A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818A68F-CFC5-430D-A197-8B1FA2450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1585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97AF7E-A692-4E29-8723-BCC773532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A5DA133-B401-47D9-86B7-08B1F0BD17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9D22210-C320-4A9E-8714-4FB0BC9ECE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FB5B642-C174-4872-B3B6-E38ACAEEB2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32D7F4F-F683-47A9-B77D-3AC5099E55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A07C3D2-3412-4EB6-90C6-E4229E4CB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3818A99-8272-4A6B-ACED-0E6AEFCEB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C96325F-3E05-4163-A7E7-A7D107020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861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66AA31-6FE0-4406-A190-082310721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70DBB5E-D610-4E8C-A97F-3DC2C668C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6B57751-AC27-4AA0-9DFC-EE75AC41B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8E6411B-2EEC-4F7B-AF0E-330C22E18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7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49B8447-6355-441B-8420-6D4757A4A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83ADD0F-6A03-4C8B-8EAE-C66243866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6C3F9D9-D3C5-421E-84D7-BE06AB958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8361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EEBC0F-ECD6-4737-A3FE-A9DCE6F47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7938B0E-5926-4343-BA96-3E65D39F04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D4E7E28-0F42-4DA9-8AD4-D5AB7077F5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4EEF6C4-4BB3-492F-9162-474E8D513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BFEA2ED-4A35-4B9F-A816-20224A6F4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AAF501D-3816-4DEC-8297-AEF7A4523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8433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CECE72-93AA-4EB1-9035-7B12A3CF7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0E7E482-ACAA-409A-B486-AB2AFAD1A6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DD727BB-4ACC-4ED9-8288-180BC8F55C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6C65F4E-C488-459D-BE60-1E950CB0A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6E7B90A-EAC7-4781-AB85-ADF727117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FE886E8-0B54-4FDB-8445-A390BAB2A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087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526A89-CBE8-4F95-835A-69B9B116F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D57495C-41F0-436E-8291-675D78E9BC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D1FA2B8-F1F7-42F3-A2C8-3E4BB1DCD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CFFC602-DB93-45C8-9542-BC44C2EF3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752AF47-702E-43A1-AB92-E003F5775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7317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F75D7BB-E444-4D43-A3A1-7356928C03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B2CADCA-E5AD-4F78-8230-8C947A196D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757871C-1B11-43E8-9924-7BD8B760DB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8195DD8-2320-45E7-BCE2-0570765F8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96EEA6-BD40-428A-A1AE-C0236A7EC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16265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982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6F9F22-1078-4C2C-957A-FE1661DBC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6C51504-6C49-4A43-B5E7-B63165231E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987ACB-D15A-421F-BD1E-6950A290F0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77D1B90-3D7F-4C4F-BA8C-DF1DD68649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C8F8D0-63CE-491C-A0D8-3A1EF844D9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4432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  <p:sldLayoutId id="2147484003" r:id="rId2"/>
    <p:sldLayoutId id="2147484004" r:id="rId3"/>
    <p:sldLayoutId id="2147484005" r:id="rId4"/>
    <p:sldLayoutId id="2147484006" r:id="rId5"/>
    <p:sldLayoutId id="2147484007" r:id="rId6"/>
    <p:sldLayoutId id="2147484008" r:id="rId7"/>
    <p:sldLayoutId id="2147484009" r:id="rId8"/>
    <p:sldLayoutId id="2147484010" r:id="rId9"/>
    <p:sldLayoutId id="2147484011" r:id="rId10"/>
    <p:sldLayoutId id="2147484012" r:id="rId11"/>
    <p:sldLayoutId id="2147484013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lingva.sosnovybor-ykt.ru/" TargetMode="Externa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Rectangle 143">
            <a:extLst>
              <a:ext uri="{FF2B5EF4-FFF2-40B4-BE49-F238E27FC236}">
                <a16:creationId xmlns:a16="http://schemas.microsoft.com/office/drawing/2014/main" id="{74426AB7-D619-4515-962A-BC83909EC0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4B4D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9" name="Rectangle 145">
            <a:extLst>
              <a:ext uri="{FF2B5EF4-FFF2-40B4-BE49-F238E27FC236}">
                <a16:creationId xmlns:a16="http://schemas.microsoft.com/office/drawing/2014/main" id="{DE47DF98-723F-4AAC-ABCF-CACBC438F7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2880" y="256540"/>
            <a:ext cx="8778240" cy="6365239"/>
          </a:xfrm>
          <a:prstGeom prst="rect">
            <a:avLst/>
          </a:prstGeom>
          <a:solidFill>
            <a:srgbClr val="FFFFF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040" name="Straight Connector 147">
            <a:extLst>
              <a:ext uri="{FF2B5EF4-FFF2-40B4-BE49-F238E27FC236}">
                <a16:creationId xmlns:a16="http://schemas.microsoft.com/office/drawing/2014/main" id="{EA29FC7C-9308-4FDE-8DCA-405668055B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171700" y="5768204"/>
            <a:ext cx="4800600" cy="0"/>
          </a:xfrm>
          <a:prstGeom prst="line">
            <a:avLst/>
          </a:prstGeom>
          <a:ln>
            <a:solidFill>
              <a:srgbClr val="4B4D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11416" y="3906957"/>
            <a:ext cx="7475220" cy="190462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182880" indent="0">
              <a:buNone/>
            </a:pPr>
            <a:br>
              <a:rPr lang="ru-RU" sz="2400">
                <a:ln w="11430"/>
                <a:solidFill>
                  <a:srgbClr val="4B4D75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sz="2400" dirty="0">
              <a:ln w="11430"/>
              <a:solidFill>
                <a:srgbClr val="4B4D75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82147" y="4797152"/>
            <a:ext cx="7538325" cy="1677401"/>
          </a:xfrm>
        </p:spPr>
        <p:txBody>
          <a:bodyPr>
            <a:normAutofit/>
          </a:bodyPr>
          <a:lstStyle/>
          <a:p>
            <a:pPr algn="r"/>
            <a:r>
              <a:rPr lang="ru-RU" sz="20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плане работы ресурсного центра по профилактике детского дорожно-транспортного травматизма в дошкольных образовательных учреждениях республики </a:t>
            </a:r>
          </a:p>
          <a:p>
            <a:pPr algn="r"/>
            <a:r>
              <a:rPr lang="ru-RU" sz="20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Детский сад «</a:t>
            </a:r>
            <a:r>
              <a:rPr lang="ru-RU" sz="20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Лингва</a:t>
            </a:r>
            <a:r>
              <a:rPr lang="ru-RU" sz="20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ГАУ ДО РС(Я) ЦО и ОД «Сосновый бор» </a:t>
            </a:r>
          </a:p>
          <a:p>
            <a:r>
              <a:rPr lang="ru-RU" dirty="0">
                <a:solidFill>
                  <a:srgbClr val="000099"/>
                </a:solidFill>
              </a:rPr>
              <a:t> </a:t>
            </a:r>
          </a:p>
          <a:p>
            <a:endParaRPr lang="ru-RU" sz="900" dirty="0">
              <a:solidFill>
                <a:srgbClr val="4B4D7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user\Desktop\ФОТО 2 исследование МС\DSC0020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59" r="2" b="12108"/>
          <a:stretch/>
        </p:blipFill>
        <p:spPr bwMode="auto">
          <a:xfrm>
            <a:off x="182880" y="225618"/>
            <a:ext cx="8778240" cy="410856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292080" y="6474553"/>
            <a:ext cx="3851920" cy="383447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spcAft>
                <a:spcPts val="600"/>
              </a:spcAft>
            </a:pPr>
            <a:endParaRPr lang="ru-RU" sz="1300" b="1" dirty="0">
              <a:solidFill>
                <a:srgbClr val="FFFFFF"/>
              </a:solidFill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C3E78CD0-DC82-4055-834C-89637A91CB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548680"/>
            <a:ext cx="2933080" cy="672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722489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848F64AA-5BE2-4280-BEFA-DC288118FC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Рисунок 10" descr="Изображение выглядит как внешний, дерево, дорога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5C09D2F1-E806-43AD-86B2-5FCEFC4149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7" r="5974" b="-3"/>
          <a:stretch/>
        </p:blipFill>
        <p:spPr>
          <a:xfrm>
            <a:off x="4424217" y="-13565"/>
            <a:ext cx="4795439" cy="4054325"/>
          </a:xfrm>
          <a:custGeom>
            <a:avLst/>
            <a:gdLst/>
            <a:ahLst/>
            <a:cxnLst/>
            <a:rect l="l" t="t" r="r" b="b"/>
            <a:pathLst>
              <a:path w="7534640" h="4197368">
                <a:moveTo>
                  <a:pt x="0" y="0"/>
                </a:moveTo>
                <a:lnTo>
                  <a:pt x="7534640" y="0"/>
                </a:lnTo>
                <a:lnTo>
                  <a:pt x="7534640" y="3832811"/>
                </a:lnTo>
                <a:lnTo>
                  <a:pt x="7344853" y="3826712"/>
                </a:lnTo>
                <a:cubicBezTo>
                  <a:pt x="7344853" y="3826712"/>
                  <a:pt x="7341511" y="3826712"/>
                  <a:pt x="7341511" y="3826712"/>
                </a:cubicBezTo>
                <a:cubicBezTo>
                  <a:pt x="7274667" y="3823370"/>
                  <a:pt x="7211169" y="3823370"/>
                  <a:pt x="7144324" y="3820027"/>
                </a:cubicBezTo>
                <a:cubicBezTo>
                  <a:pt x="6913719" y="3820027"/>
                  <a:pt x="6683113" y="3820027"/>
                  <a:pt x="6455848" y="3820027"/>
                </a:cubicBezTo>
                <a:cubicBezTo>
                  <a:pt x="6231926" y="3910265"/>
                  <a:pt x="5987951" y="3833396"/>
                  <a:pt x="5767372" y="3903581"/>
                </a:cubicBezTo>
                <a:cubicBezTo>
                  <a:pt x="5533423" y="3900239"/>
                  <a:pt x="5312845" y="3970423"/>
                  <a:pt x="5082238" y="4000503"/>
                </a:cubicBezTo>
                <a:cubicBezTo>
                  <a:pt x="4908446" y="4013871"/>
                  <a:pt x="4731314" y="3997160"/>
                  <a:pt x="4570892" y="4067345"/>
                </a:cubicBezTo>
                <a:cubicBezTo>
                  <a:pt x="4509063" y="4095753"/>
                  <a:pt x="4453918" y="4128339"/>
                  <a:pt x="4430941" y="4172622"/>
                </a:cubicBezTo>
                <a:lnTo>
                  <a:pt x="4423415" y="4197368"/>
                </a:lnTo>
                <a:lnTo>
                  <a:pt x="0" y="4197368"/>
                </a:lnTo>
                <a:close/>
              </a:path>
            </a:pathLst>
          </a:custGeom>
        </p:spPr>
      </p:pic>
      <p:pic>
        <p:nvPicPr>
          <p:cNvPr id="6" name="Рисунок 5" descr="Изображение выглядит как внешний, велосипед, земля, транспорт&#10;&#10;Автоматически созданное описание">
            <a:extLst>
              <a:ext uri="{FF2B5EF4-FFF2-40B4-BE49-F238E27FC236}">
                <a16:creationId xmlns:a16="http://schemas.microsoft.com/office/drawing/2014/main" id="{413D80E2-2176-47FF-8AE6-1A5F13E52CC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89" r="27313" b="3"/>
          <a:stretch/>
        </p:blipFill>
        <p:spPr>
          <a:xfrm>
            <a:off x="0" y="0"/>
            <a:ext cx="4421931" cy="4040760"/>
          </a:xfrm>
          <a:custGeom>
            <a:avLst/>
            <a:gdLst/>
            <a:ahLst/>
            <a:cxnLst/>
            <a:rect l="l" t="t" r="r" b="b"/>
            <a:pathLst>
              <a:path w="4538463" h="3877247">
                <a:moveTo>
                  <a:pt x="0" y="0"/>
                </a:moveTo>
                <a:lnTo>
                  <a:pt x="4538463" y="0"/>
                </a:lnTo>
                <a:lnTo>
                  <a:pt x="4538463" y="3437173"/>
                </a:lnTo>
                <a:lnTo>
                  <a:pt x="4530710" y="3429000"/>
                </a:lnTo>
                <a:cubicBezTo>
                  <a:pt x="4370289" y="3495842"/>
                  <a:pt x="4239946" y="3686344"/>
                  <a:pt x="4056129" y="3636211"/>
                </a:cubicBezTo>
                <a:cubicBezTo>
                  <a:pt x="3872313" y="3589422"/>
                  <a:pt x="3788760" y="3830055"/>
                  <a:pt x="3618310" y="3756528"/>
                </a:cubicBezTo>
                <a:cubicBezTo>
                  <a:pt x="3394389" y="3823371"/>
                  <a:pt x="3163783" y="3823371"/>
                  <a:pt x="2933176" y="3810002"/>
                </a:cubicBezTo>
                <a:cubicBezTo>
                  <a:pt x="2702570" y="3840081"/>
                  <a:pt x="2471962" y="3873503"/>
                  <a:pt x="2238015" y="3850107"/>
                </a:cubicBezTo>
                <a:cubicBezTo>
                  <a:pt x="2007408" y="3870161"/>
                  <a:pt x="1783486" y="3883529"/>
                  <a:pt x="1552880" y="3863476"/>
                </a:cubicBezTo>
                <a:cubicBezTo>
                  <a:pt x="1322274" y="3886870"/>
                  <a:pt x="1091667" y="3876844"/>
                  <a:pt x="864402" y="3860134"/>
                </a:cubicBezTo>
                <a:cubicBezTo>
                  <a:pt x="757455" y="3860134"/>
                  <a:pt x="653849" y="3856792"/>
                  <a:pt x="546902" y="3856792"/>
                </a:cubicBezTo>
                <a:cubicBezTo>
                  <a:pt x="404861" y="3850108"/>
                  <a:pt x="262821" y="3845095"/>
                  <a:pt x="120363" y="3840499"/>
                </a:cubicBezTo>
                <a:lnTo>
                  <a:pt x="0" y="3836632"/>
                </a:lnTo>
                <a:close/>
              </a:path>
            </a:pathLst>
          </a:custGeom>
        </p:spPr>
      </p:pic>
      <p:pic>
        <p:nvPicPr>
          <p:cNvPr id="8" name="Рисунок 7" descr="Изображение выглядит как небо, внешний, человек, спорт&#10;&#10;Автоматически созданное описание">
            <a:extLst>
              <a:ext uri="{FF2B5EF4-FFF2-40B4-BE49-F238E27FC236}">
                <a16:creationId xmlns:a16="http://schemas.microsoft.com/office/drawing/2014/main" id="{F7DA73E3-9598-4CD9-B5E2-E4375E117FB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738"/>
          <a:stretch/>
        </p:blipFill>
        <p:spPr>
          <a:xfrm>
            <a:off x="0" y="3996130"/>
            <a:ext cx="5127618" cy="2657190"/>
          </a:xfrm>
          <a:custGeom>
            <a:avLst/>
            <a:gdLst/>
            <a:ahLst/>
            <a:cxnLst/>
            <a:rect l="l" t="t" r="r" b="b"/>
            <a:pathLst>
              <a:path w="6836850" h="2541737">
                <a:moveTo>
                  <a:pt x="0" y="0"/>
                </a:moveTo>
                <a:lnTo>
                  <a:pt x="4460098" y="0"/>
                </a:lnTo>
                <a:lnTo>
                  <a:pt x="4483996" y="31836"/>
                </a:lnTo>
                <a:cubicBezTo>
                  <a:pt x="4644419" y="28495"/>
                  <a:pt x="4627708" y="282495"/>
                  <a:pt x="4788129" y="245732"/>
                </a:cubicBezTo>
                <a:cubicBezTo>
                  <a:pt x="4754709" y="362707"/>
                  <a:pt x="4641076" y="302548"/>
                  <a:pt x="4600971" y="389443"/>
                </a:cubicBezTo>
                <a:cubicBezTo>
                  <a:pt x="4684524" y="462970"/>
                  <a:pt x="4844945" y="409497"/>
                  <a:pt x="4871683" y="563233"/>
                </a:cubicBezTo>
                <a:cubicBezTo>
                  <a:pt x="4838262" y="723655"/>
                  <a:pt x="4945210" y="703602"/>
                  <a:pt x="5032105" y="713629"/>
                </a:cubicBezTo>
                <a:cubicBezTo>
                  <a:pt x="5239317" y="733683"/>
                  <a:pt x="5439843" y="747050"/>
                  <a:pt x="5643713" y="780472"/>
                </a:cubicBezTo>
                <a:cubicBezTo>
                  <a:pt x="5693844" y="790498"/>
                  <a:pt x="5810819" y="767103"/>
                  <a:pt x="5800794" y="870709"/>
                </a:cubicBezTo>
                <a:cubicBezTo>
                  <a:pt x="5790767" y="954261"/>
                  <a:pt x="5700529" y="924184"/>
                  <a:pt x="5643713" y="927525"/>
                </a:cubicBezTo>
                <a:cubicBezTo>
                  <a:pt x="5329553" y="967632"/>
                  <a:pt x="5012052" y="904131"/>
                  <a:pt x="4701235" y="907472"/>
                </a:cubicBezTo>
                <a:cubicBezTo>
                  <a:pt x="4664472" y="907472"/>
                  <a:pt x="4657787" y="1017762"/>
                  <a:pt x="4577576" y="980999"/>
                </a:cubicBezTo>
                <a:cubicBezTo>
                  <a:pt x="4788129" y="1081263"/>
                  <a:pt x="5767372" y="1108001"/>
                  <a:pt x="6094900" y="1161474"/>
                </a:cubicBezTo>
                <a:cubicBezTo>
                  <a:pt x="5754004" y="1542477"/>
                  <a:pt x="5429817" y="1311870"/>
                  <a:pt x="5159105" y="1525765"/>
                </a:cubicBezTo>
                <a:cubicBezTo>
                  <a:pt x="5159105" y="1525765"/>
                  <a:pt x="5212580" y="1525765"/>
                  <a:pt x="5443187" y="1595950"/>
                </a:cubicBezTo>
                <a:cubicBezTo>
                  <a:pt x="5627002" y="1652765"/>
                  <a:pt x="5536765" y="1732976"/>
                  <a:pt x="6001321" y="1886715"/>
                </a:cubicBezTo>
                <a:cubicBezTo>
                  <a:pt x="5824188" y="1936846"/>
                  <a:pt x="5593581" y="1839925"/>
                  <a:pt x="5506685" y="2100610"/>
                </a:cubicBezTo>
                <a:cubicBezTo>
                  <a:pt x="5643713" y="2147401"/>
                  <a:pt x="5807477" y="2103953"/>
                  <a:pt x="5904398" y="2227611"/>
                </a:cubicBezTo>
                <a:cubicBezTo>
                  <a:pt x="5934478" y="2264375"/>
                  <a:pt x="5964557" y="2287770"/>
                  <a:pt x="6001321" y="2307821"/>
                </a:cubicBezTo>
                <a:cubicBezTo>
                  <a:pt x="5984612" y="2314507"/>
                  <a:pt x="5964557" y="2321190"/>
                  <a:pt x="5951188" y="2327874"/>
                </a:cubicBezTo>
                <a:cubicBezTo>
                  <a:pt x="5977925" y="2351271"/>
                  <a:pt x="6663060" y="2478270"/>
                  <a:pt x="6836850" y="2481613"/>
                </a:cubicBezTo>
                <a:cubicBezTo>
                  <a:pt x="6761652" y="2506679"/>
                  <a:pt x="6636845" y="2527828"/>
                  <a:pt x="6553814" y="2540165"/>
                </a:cubicBezTo>
                <a:lnTo>
                  <a:pt x="6542822" y="2541737"/>
                </a:lnTo>
                <a:lnTo>
                  <a:pt x="0" y="2541737"/>
                </a:lnTo>
                <a:close/>
              </a:path>
            </a:pathLst>
          </a:cu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57737" y="3996130"/>
            <a:ext cx="4129361" cy="157691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spPr>
        <p:txBody>
          <a:bodyPr anchor="b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182880" indent="0" algn="l">
              <a:buNone/>
            </a:pPr>
            <a:br>
              <a:rPr lang="ru-RU" sz="380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sz="380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57737" y="4316248"/>
            <a:ext cx="4129361" cy="1969338"/>
          </a:xfrm>
        </p:spPr>
        <p:txBody>
          <a:bodyPr>
            <a:normAutofit/>
          </a:bodyPr>
          <a:lstStyle/>
          <a:p>
            <a:pPr algn="l"/>
            <a:r>
              <a:rPr lang="ru-RU" sz="600" dirty="0"/>
              <a:t> </a:t>
            </a:r>
          </a:p>
          <a:p>
            <a:pPr algn="l"/>
            <a:endParaRPr lang="ru-RU" sz="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92080" y="6474553"/>
            <a:ext cx="3851920" cy="383447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spcAft>
                <a:spcPts val="600"/>
              </a:spcAft>
            </a:pPr>
            <a:endParaRPr lang="ru-RU" sz="1300" b="1" dirty="0">
              <a:solidFill>
                <a:srgbClr val="FFFFFF"/>
              </a:solidFill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A07A597-9CA8-4F70-8C2E-08A067B9076A}"/>
              </a:ext>
            </a:extLst>
          </p:cNvPr>
          <p:cNvSpPr/>
          <p:nvPr/>
        </p:nvSpPr>
        <p:spPr>
          <a:xfrm>
            <a:off x="4571999" y="4316247"/>
            <a:ext cx="4121005" cy="1815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404040"/>
                </a:solidFill>
                <a:latin typeface="Lato"/>
              </a:rPr>
              <a:t>4  сентября 2018 года на территории Центра «Сосновый бор» состоялось открытие современного детского автогородка «Безопасная дорога» для обучения детей правилам безопасности дорожного движения. станет для них полезным автогородок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163830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73254" y="2420985"/>
            <a:ext cx="1391918" cy="992577"/>
          </a:xfrm>
          <a:prstGeom prst="roundRect">
            <a:avLst>
              <a:gd name="adj" fmla="val 3624"/>
            </a:avLst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640979" y="2420985"/>
            <a:ext cx="1391918" cy="992577"/>
          </a:xfrm>
          <a:prstGeom prst="roundRect">
            <a:avLst>
              <a:gd name="adj" fmla="val 3624"/>
            </a:avLst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131611" y="2420985"/>
            <a:ext cx="1391918" cy="992578"/>
          </a:xfrm>
          <a:prstGeom prst="roundRect">
            <a:avLst>
              <a:gd name="adj" fmla="val 3624"/>
            </a:avLst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600822" y="2422984"/>
            <a:ext cx="1391918" cy="992579"/>
          </a:xfrm>
          <a:prstGeom prst="roundRect">
            <a:avLst>
              <a:gd name="adj" fmla="val 3624"/>
            </a:avLst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056010" y="2420986"/>
            <a:ext cx="1391918" cy="992579"/>
          </a:xfrm>
          <a:prstGeom prst="roundRect">
            <a:avLst>
              <a:gd name="adj" fmla="val 3624"/>
            </a:avLst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559179" y="2420985"/>
            <a:ext cx="1391918" cy="979035"/>
          </a:xfrm>
          <a:prstGeom prst="roundRect">
            <a:avLst>
              <a:gd name="adj" fmla="val 3624"/>
            </a:avLst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1" name="TextBox 10"/>
          <p:cNvSpPr txBox="1"/>
          <p:nvPr/>
        </p:nvSpPr>
        <p:spPr>
          <a:xfrm>
            <a:off x="279302" y="2446903"/>
            <a:ext cx="11442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50" b="1" dirty="0">
                <a:solidFill>
                  <a:schemeClr val="bg1"/>
                </a:solidFill>
              </a:rPr>
              <a:t>ЯЗЫКИ:</a:t>
            </a:r>
          </a:p>
          <a:p>
            <a:pPr algn="ctr"/>
            <a:r>
              <a:rPr lang="ru-RU" sz="1350" b="1" dirty="0">
                <a:solidFill>
                  <a:schemeClr val="bg1"/>
                </a:solidFill>
              </a:rPr>
              <a:t>Русский, якутский, английский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15844" y="2478059"/>
            <a:ext cx="138371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050" b="1" dirty="0">
                <a:solidFill>
                  <a:schemeClr val="bg1"/>
                </a:solidFill>
              </a:rPr>
              <a:t>ОБЩЕСТВОВЕДЕНИЕ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84136" y="2438769"/>
            <a:ext cx="12440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50" b="1" dirty="0">
                <a:solidFill>
                  <a:schemeClr val="bg1"/>
                </a:solidFill>
              </a:rPr>
              <a:t>МАТЕМАТИКА: </a:t>
            </a:r>
            <a:r>
              <a:rPr lang="en-US" sz="1350" b="1" dirty="0">
                <a:solidFill>
                  <a:schemeClr val="bg1"/>
                </a:solidFill>
              </a:rPr>
              <a:t>LEGO-</a:t>
            </a:r>
            <a:r>
              <a:rPr lang="ru-RU" sz="1350" b="1" dirty="0">
                <a:solidFill>
                  <a:schemeClr val="bg1"/>
                </a:solidFill>
              </a:rPr>
              <a:t>конструирование 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71371" y="2446755"/>
            <a:ext cx="121853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50" b="1" dirty="0">
                <a:solidFill>
                  <a:schemeClr val="bg1"/>
                </a:solidFill>
              </a:rPr>
              <a:t>ИСКУССТВО:</a:t>
            </a:r>
          </a:p>
          <a:p>
            <a:pPr algn="ctr"/>
            <a:r>
              <a:rPr lang="ru-RU" sz="1350" b="1" dirty="0">
                <a:solidFill>
                  <a:schemeClr val="bg1"/>
                </a:solidFill>
              </a:rPr>
              <a:t>Хореография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77300" y="2420986"/>
            <a:ext cx="131923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50" b="1" dirty="0">
                <a:solidFill>
                  <a:schemeClr val="bg1"/>
                </a:solidFill>
              </a:rPr>
              <a:t>ЕСТЕСТВЕННЫЕ НАУКИ:</a:t>
            </a:r>
          </a:p>
          <a:p>
            <a:pPr algn="ctr"/>
            <a:r>
              <a:rPr lang="ru-RU" sz="135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«Необычное в обычном»</a:t>
            </a:r>
          </a:p>
          <a:p>
            <a:pPr algn="ctr"/>
            <a:endParaRPr lang="ru-RU" sz="1350" b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623347" y="2435213"/>
            <a:ext cx="13570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ФИЗИЧЕСКАЯ КУЛЬТУРА: национальные виды спорта мира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60763" y="4843457"/>
            <a:ext cx="8792016" cy="992577"/>
          </a:xfrm>
          <a:prstGeom prst="roundRect">
            <a:avLst>
              <a:gd name="adj" fmla="val 3624"/>
            </a:avLst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ТРАНСДИСЦИПЛИНАРНАЯ (МЕЖПРЕДМЕТНАЯ) ТЕМА</a:t>
            </a:r>
            <a:r>
              <a:rPr lang="en-US" b="1" dirty="0"/>
              <a:t> </a:t>
            </a:r>
            <a:r>
              <a:rPr lang="ru-RU" b="1" dirty="0"/>
              <a:t>ИССЛЕДОВАНИЯ</a:t>
            </a:r>
          </a:p>
        </p:txBody>
      </p:sp>
      <p:grpSp>
        <p:nvGrpSpPr>
          <p:cNvPr id="25" name="Группа 24"/>
          <p:cNvGrpSpPr/>
          <p:nvPr/>
        </p:nvGrpSpPr>
        <p:grpSpPr>
          <a:xfrm>
            <a:off x="598781" y="3507583"/>
            <a:ext cx="7827878" cy="1241306"/>
            <a:chOff x="857110" y="2950176"/>
            <a:chExt cx="10437170" cy="953610"/>
          </a:xfrm>
          <a:solidFill>
            <a:schemeClr val="accent1">
              <a:lumMod val="75000"/>
            </a:schemeClr>
          </a:solidFill>
        </p:grpSpPr>
        <p:sp>
          <p:nvSpPr>
            <p:cNvPr id="19" name="Стрелка вниз 18"/>
            <p:cNvSpPr/>
            <p:nvPr/>
          </p:nvSpPr>
          <p:spPr>
            <a:xfrm rot="10800000">
              <a:off x="857110" y="2950176"/>
              <a:ext cx="570369" cy="953610"/>
            </a:xfrm>
            <a:prstGeom prst="downArrow">
              <a:avLst>
                <a:gd name="adj1" fmla="val 59524"/>
                <a:gd name="adj2" fmla="val 50000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/>
            </a:p>
          </p:txBody>
        </p:sp>
        <p:sp>
          <p:nvSpPr>
            <p:cNvPr id="20" name="Стрелка вниз 19"/>
            <p:cNvSpPr/>
            <p:nvPr/>
          </p:nvSpPr>
          <p:spPr>
            <a:xfrm rot="10800000">
              <a:off x="2830470" y="2950176"/>
              <a:ext cx="570369" cy="953610"/>
            </a:xfrm>
            <a:prstGeom prst="downArrow">
              <a:avLst>
                <a:gd name="adj1" fmla="val 59524"/>
                <a:gd name="adj2" fmla="val 50000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/>
            </a:p>
          </p:txBody>
        </p:sp>
        <p:sp>
          <p:nvSpPr>
            <p:cNvPr id="21" name="Стрелка вниз 20"/>
            <p:cNvSpPr/>
            <p:nvPr/>
          </p:nvSpPr>
          <p:spPr>
            <a:xfrm rot="10800000">
              <a:off x="4803829" y="2950176"/>
              <a:ext cx="570369" cy="953610"/>
            </a:xfrm>
            <a:prstGeom prst="downArrow">
              <a:avLst>
                <a:gd name="adj1" fmla="val 59524"/>
                <a:gd name="adj2" fmla="val 50000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/>
            </a:p>
          </p:txBody>
        </p:sp>
        <p:sp>
          <p:nvSpPr>
            <p:cNvPr id="22" name="Стрелка вниз 21"/>
            <p:cNvSpPr/>
            <p:nvPr/>
          </p:nvSpPr>
          <p:spPr>
            <a:xfrm rot="10800000">
              <a:off x="6777187" y="2950176"/>
              <a:ext cx="570369" cy="953610"/>
            </a:xfrm>
            <a:prstGeom prst="downArrow">
              <a:avLst>
                <a:gd name="adj1" fmla="val 59524"/>
                <a:gd name="adj2" fmla="val 50000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/>
            </a:p>
          </p:txBody>
        </p:sp>
        <p:sp>
          <p:nvSpPr>
            <p:cNvPr id="23" name="Стрелка вниз 22"/>
            <p:cNvSpPr/>
            <p:nvPr/>
          </p:nvSpPr>
          <p:spPr>
            <a:xfrm rot="10800000">
              <a:off x="8750549" y="2950176"/>
              <a:ext cx="570369" cy="953610"/>
            </a:xfrm>
            <a:prstGeom prst="downArrow">
              <a:avLst>
                <a:gd name="adj1" fmla="val 59524"/>
                <a:gd name="adj2" fmla="val 50000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/>
            </a:p>
          </p:txBody>
        </p:sp>
        <p:sp>
          <p:nvSpPr>
            <p:cNvPr id="24" name="Стрелка вниз 23"/>
            <p:cNvSpPr/>
            <p:nvPr/>
          </p:nvSpPr>
          <p:spPr>
            <a:xfrm rot="10800000">
              <a:off x="10723911" y="2950176"/>
              <a:ext cx="570369" cy="953610"/>
            </a:xfrm>
            <a:prstGeom prst="downArrow">
              <a:avLst>
                <a:gd name="adj1" fmla="val 59524"/>
                <a:gd name="adj2" fmla="val 50000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/>
            </a:p>
          </p:txBody>
        </p:sp>
      </p:grp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39466DC-4922-094C-AF6E-AB55D5AEE5BD}"/>
              </a:ext>
            </a:extLst>
          </p:cNvPr>
          <p:cNvSpPr/>
          <p:nvPr/>
        </p:nvSpPr>
        <p:spPr>
          <a:xfrm>
            <a:off x="395536" y="955268"/>
            <a:ext cx="832392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Воспитательно-образовательный процесс в детском саду осуществляется по образовательной программе, которая представляет собой интеграцию программы дошкольного образования «Радуга», региональной программы «</a:t>
            </a:r>
            <a:r>
              <a:rPr lang="ru-RU" b="1" dirty="0" err="1">
                <a:solidFill>
                  <a:srgbClr val="002060"/>
                </a:solidFill>
              </a:rPr>
              <a:t>Тосхол</a:t>
            </a:r>
            <a:r>
              <a:rPr lang="ru-RU" b="1" dirty="0">
                <a:solidFill>
                  <a:srgbClr val="002060"/>
                </a:solidFill>
              </a:rPr>
              <a:t>» и программы Международного бакалавриата </a:t>
            </a:r>
            <a:r>
              <a:rPr lang="en-US" b="1" dirty="0">
                <a:solidFill>
                  <a:srgbClr val="002060"/>
                </a:solidFill>
              </a:rPr>
              <a:t>PYP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6118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9ABBED68-20A5-4A5D-9C36-A0B9826577B4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583057140"/>
              </p:ext>
            </p:extLst>
          </p:nvPr>
        </p:nvGraphicFramePr>
        <p:xfrm>
          <a:off x="446584" y="116632"/>
          <a:ext cx="8445896" cy="6480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064634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46708FAB-3898-47A9-B05A-AB9ECBD9E7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9144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Объект 2"/>
          <p:cNvSpPr>
            <a:spLocks noGrp="1"/>
          </p:cNvSpPr>
          <p:nvPr>
            <p:ph sz="quarter" idx="13"/>
          </p:nvPr>
        </p:nvSpPr>
        <p:spPr>
          <a:xfrm>
            <a:off x="251519" y="212650"/>
            <a:ext cx="8640960" cy="5976664"/>
          </a:xfrm>
        </p:spPr>
        <p:txBody>
          <a:bodyPr anchor="t">
            <a:normAutofit lnSpcReduction="10000"/>
          </a:bodyPr>
          <a:lstStyle/>
          <a:p>
            <a:pPr marL="0" indent="0">
              <a:buNone/>
            </a:pP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Этапы исследования:</a:t>
            </a:r>
            <a:endParaRPr lang="ru-RU" sz="2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этап 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(постановка проблемы):</a:t>
            </a:r>
          </a:p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постановить проблему перед  детьми «Для чего необходимо знать правила дорожного движения?»;</a:t>
            </a:r>
          </a:p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определить продукт проекта</a:t>
            </a:r>
          </a:p>
          <a:p>
            <a:pPr marL="0" indent="0">
              <a:buNone/>
            </a:pP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этап 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(обсуждение проблемы, принятие задач):</a:t>
            </a:r>
          </a:p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довести до детей важность данной проблемы: </a:t>
            </a:r>
          </a:p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составить перспективный план работы по проекту;</a:t>
            </a:r>
          </a:p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провести с детьми беседы по теме: «Внимание, дорожные знаки!», «Как вести себя на улице и в транспорте?», «Какие правила дорожного движения вы знаете?», «Кто управляет дорогой?»;</a:t>
            </a:r>
          </a:p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пополнить предметно-развивающую среду группы</a:t>
            </a:r>
          </a:p>
          <a:p>
            <a:pPr marL="0" indent="0">
              <a:buNone/>
            </a:pP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этап</a:t>
            </a: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(работа над исследованием). </a:t>
            </a:r>
          </a:p>
          <a:p>
            <a:pPr marL="0" indent="0">
              <a:buNone/>
            </a:pP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этап:</a:t>
            </a:r>
            <a:endParaRPr lang="ru-RU" sz="2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 итогового занятия. </a:t>
            </a:r>
          </a:p>
          <a:p>
            <a:pPr>
              <a:buFontTx/>
              <a:buChar char="-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представить продукт исследования – изготовления пособия совместно с родителями.</a:t>
            </a:r>
          </a:p>
          <a:p>
            <a:pPr marL="45720" indent="0">
              <a:buNone/>
            </a:pPr>
            <a:endParaRPr lang="ru-RU" sz="2000" dirty="0"/>
          </a:p>
          <a:p>
            <a:pPr marL="45720" indent="0">
              <a:buNone/>
            </a:pPr>
            <a:endParaRPr lang="ru-RU" sz="2000" dirty="0"/>
          </a:p>
          <a:p>
            <a:pPr marL="45720" indent="0">
              <a:buNone/>
            </a:pPr>
            <a:endParaRPr lang="ru-RU" sz="600" dirty="0"/>
          </a:p>
          <a:p>
            <a:pPr marL="45720" indent="0">
              <a:buNone/>
            </a:pPr>
            <a:endParaRPr lang="ru-RU" sz="600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E438CA0-CB4D-4C94-8C39-9C7FC9BBEE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1962"/>
            <a:ext cx="9143998" cy="46177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B2C05E3-84E7-4957-95EF-B471CBF71C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1962"/>
            <a:ext cx="3057523" cy="464399"/>
          </a:xfrm>
          <a:prstGeom prst="rect">
            <a:avLst/>
          </a:prstGeom>
          <a:gradFill>
            <a:gsLst>
              <a:gs pos="0">
                <a:srgbClr val="000000">
                  <a:alpha val="46000"/>
                </a:srgbClr>
              </a:gs>
              <a:gs pos="99000">
                <a:schemeClr val="accent1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398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2">
            <a:extLst>
              <a:ext uri="{FF2B5EF4-FFF2-40B4-BE49-F238E27FC236}">
                <a16:creationId xmlns:a16="http://schemas.microsoft.com/office/drawing/2014/main" id="{EDD4162B-D30C-4C47-99CC-F8060863FEE1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210624229"/>
              </p:ext>
            </p:extLst>
          </p:nvPr>
        </p:nvGraphicFramePr>
        <p:xfrm>
          <a:off x="467544" y="188640"/>
          <a:ext cx="8496944" cy="6192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40226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Rectangle 74">
            <a:extLst>
              <a:ext uri="{FF2B5EF4-FFF2-40B4-BE49-F238E27FC236}">
                <a16:creationId xmlns:a16="http://schemas.microsoft.com/office/drawing/2014/main" id="{7383B190-6BFB-422F-B667-06B7B25F0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531267" y="3509963"/>
            <a:ext cx="5319162" cy="2967839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3766365" y="3812954"/>
            <a:ext cx="4848966" cy="1516014"/>
          </a:xfrm>
        </p:spPr>
        <p:txBody>
          <a:bodyPr>
            <a:normAutofit/>
          </a:bodyPr>
          <a:lstStyle/>
          <a:p>
            <a:pPr marL="182880" indent="0" algn="l">
              <a:buNone/>
            </a:pPr>
            <a:r>
              <a:rPr lang="ru-RU" sz="3300" dirty="0">
                <a:solidFill>
                  <a:srgbClr val="FFFFFF"/>
                </a:solidFill>
              </a:rPr>
              <a:t>Во время исследование мы изучали дорожные знаки</a:t>
            </a: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3766365" y="5550568"/>
            <a:ext cx="4848965" cy="602551"/>
          </a:xfrm>
        </p:spPr>
        <p:txBody>
          <a:bodyPr>
            <a:normAutofit/>
          </a:bodyPr>
          <a:lstStyle/>
          <a:p>
            <a:pPr algn="l"/>
            <a:endParaRPr lang="ru-RU" sz="1700" dirty="0">
              <a:solidFill>
                <a:srgbClr val="E7E6E6"/>
              </a:solidFill>
            </a:endParaRPr>
          </a:p>
        </p:txBody>
      </p:sp>
      <p:pic>
        <p:nvPicPr>
          <p:cNvPr id="2054" name="Picture 6" descr="C:\Users\user\Downloads\20210220_10593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14" r="12036"/>
          <a:stretch/>
        </p:blipFill>
        <p:spPr bwMode="auto">
          <a:xfrm>
            <a:off x="238226" y="299363"/>
            <a:ext cx="3120339" cy="304920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user\Desktop\ФОТО 2 исследование МС\DSC0016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99"/>
          <a:stretch/>
        </p:blipFill>
        <p:spPr bwMode="auto">
          <a:xfrm>
            <a:off x="3490722" y="299363"/>
            <a:ext cx="5412813" cy="300818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ED28E597-4AF8-4D69-A9AB-A1EDC6156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53715" y="5443086"/>
            <a:ext cx="48006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1" name="Picture 3" descr="C:\Users\user\Downloads\20210220_11133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7" r="23220" b="-1"/>
          <a:stretch/>
        </p:blipFill>
        <p:spPr bwMode="auto">
          <a:xfrm rot="5400000">
            <a:off x="284979" y="3462680"/>
            <a:ext cx="3026833" cy="312033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74394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01965" y="4665605"/>
            <a:ext cx="4979105" cy="129243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defTabSz="914400"/>
            <a:r>
              <a:rPr lang="en-US" sz="42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Групповая</a:t>
            </a:r>
            <a:r>
              <a:rPr lang="en-US" sz="4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2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работа</a:t>
            </a:r>
            <a:r>
              <a:rPr lang="en-US" sz="4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«</a:t>
            </a:r>
            <a:r>
              <a:rPr lang="en-US" sz="42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Улица</a:t>
            </a:r>
            <a:r>
              <a:rPr lang="en-US" sz="4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»</a:t>
            </a:r>
          </a:p>
        </p:txBody>
      </p:sp>
      <p:pic>
        <p:nvPicPr>
          <p:cNvPr id="3077" name="Picture 5" descr="C:\Users\user\Downloads\20210220_11034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30" r="14411" b="-3"/>
          <a:stretch/>
        </p:blipFill>
        <p:spPr bwMode="auto">
          <a:xfrm>
            <a:off x="20" y="1"/>
            <a:ext cx="3636208" cy="435943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user\Downloads\20210220_110319.jpg"/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4" r="5093" b="-3"/>
          <a:stretch/>
        </p:blipFill>
        <p:spPr bwMode="auto">
          <a:xfrm>
            <a:off x="3729037" y="-1"/>
            <a:ext cx="5412677" cy="435944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user\Desktop\ФОТО 2 исследование МС\DSC0001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54" r="3" b="3"/>
          <a:stretch/>
        </p:blipFill>
        <p:spPr bwMode="auto">
          <a:xfrm>
            <a:off x="20" y="4472610"/>
            <a:ext cx="3636208" cy="238539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65803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2247" y="4571216"/>
            <a:ext cx="8179506" cy="1115415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 algn="ctr" defTabSz="914400"/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Решение ситуации, которые происходят на улице</a:t>
            </a:r>
          </a:p>
        </p:txBody>
      </p:sp>
      <p:pic>
        <p:nvPicPr>
          <p:cNvPr id="4099" name="Picture 3" descr="C:\Users\user\Downloads\20210220_11002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61" r="20419" b="-1"/>
          <a:stretch/>
        </p:blipFill>
        <p:spPr bwMode="auto">
          <a:xfrm>
            <a:off x="241221" y="320511"/>
            <a:ext cx="2846070" cy="393097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user\Desktop\ФОТО 2 исследование МС\DSC00039.JPG"/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74" r="31501"/>
          <a:stretch/>
        </p:blipFill>
        <p:spPr bwMode="auto">
          <a:xfrm>
            <a:off x="3148788" y="320511"/>
            <a:ext cx="2846070" cy="393097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user\Downloads\20210220_11044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76" r="20022" b="-2"/>
          <a:stretch/>
        </p:blipFill>
        <p:spPr bwMode="auto">
          <a:xfrm>
            <a:off x="6056356" y="320511"/>
            <a:ext cx="2846070" cy="393097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60188E89-AF78-40F6-B787-E9BD9C6256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43000" y="5778706"/>
            <a:ext cx="6858000" cy="0"/>
          </a:xfrm>
          <a:prstGeom prst="line">
            <a:avLst/>
          </a:prstGeom>
          <a:ln w="19050">
            <a:solidFill>
              <a:srgbClr val="DDB57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49874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49" name="Straight Connector 71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72000" y="477749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0" name="Rectangle 73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83551" y="4633546"/>
            <a:ext cx="8579094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653" y="4756638"/>
            <a:ext cx="8354891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 algn="ctr" defTabSz="914400"/>
            <a:r>
              <a:rPr lang="en-US">
                <a:solidFill>
                  <a:srgbClr val="FFFFFF"/>
                </a:solidFill>
              </a:rPr>
              <a:t>Сюжетно-ролевая игра «Я-веселый пешеход»</a:t>
            </a:r>
          </a:p>
        </p:txBody>
      </p:sp>
      <p:pic>
        <p:nvPicPr>
          <p:cNvPr id="6147" name="Picture 3" descr="C:\Users\user\Desktop\ФОТО 2 исследование МС\DSC0004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3551" y="620687"/>
            <a:ext cx="4216438" cy="322214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user\Desktop\ФОТО 2 исследование МС\DSC00147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4012" y="620688"/>
            <a:ext cx="4216438" cy="322214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151" name="Straight Connector 75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57350" y="5738691"/>
            <a:ext cx="58293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668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2550BE34-C2B8-49B8-8519-67A8CAD51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A7457DD9-5A45-400A-AB4B-4B4EDECA25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5812" y="365125"/>
            <a:ext cx="8375585" cy="2089317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41CF7D6-A660-431A-B0BB-140A0D5556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7806" y="1057739"/>
            <a:ext cx="96012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570A85B-3810-4F95-97B0-CBF4CCDB3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999776" y="1402924"/>
            <a:ext cx="1463040" cy="13716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Объект 2"/>
          <p:cNvSpPr>
            <a:spLocks noGrp="1"/>
          </p:cNvSpPr>
          <p:nvPr>
            <p:ph sz="quarter" idx="13"/>
          </p:nvPr>
        </p:nvSpPr>
        <p:spPr>
          <a:xfrm>
            <a:off x="3786161" y="0"/>
            <a:ext cx="4755584" cy="1519651"/>
          </a:xfrm>
        </p:spPr>
        <p:txBody>
          <a:bodyPr anchor="ctr">
            <a:normAutofit/>
          </a:bodyPr>
          <a:lstStyle/>
          <a:p>
            <a:pPr marL="45720" indent="0">
              <a:buNone/>
            </a:pPr>
            <a:r>
              <a:rPr lang="ru-RU" sz="1600" b="1" dirty="0"/>
              <a:t>План работы по профилактике детского дорожно-транспортного травматизма по работе в дошкольных образовательных учреждениях республики</a:t>
            </a:r>
            <a:endParaRPr lang="ru-RU" sz="1600" dirty="0"/>
          </a:p>
          <a:p>
            <a:pPr marL="45720" indent="0">
              <a:buNone/>
            </a:pPr>
            <a:endParaRPr lang="ru-RU" sz="1600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3252C4E9-6AA9-4A97-B40E-CA178CE3AE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9084738"/>
              </p:ext>
            </p:extLst>
          </p:nvPr>
        </p:nvGraphicFramePr>
        <p:xfrm>
          <a:off x="0" y="678262"/>
          <a:ext cx="9144000" cy="6207122"/>
        </p:xfrm>
        <a:graphic>
          <a:graphicData uri="http://schemas.openxmlformats.org/drawingml/2006/table">
            <a:tbl>
              <a:tblPr firstRow="1" firstCol="1" bandRow="1">
                <a:noFill/>
                <a:tableStyleId>{5C22544A-7EE6-4342-B048-85BDC9FD1C3A}</a:tableStyleId>
              </a:tblPr>
              <a:tblGrid>
                <a:gridCol w="623471">
                  <a:extLst>
                    <a:ext uri="{9D8B030D-6E8A-4147-A177-3AD203B41FA5}">
                      <a16:colId xmlns:a16="http://schemas.microsoft.com/office/drawing/2014/main" val="1358785584"/>
                    </a:ext>
                  </a:extLst>
                </a:gridCol>
                <a:gridCol w="6353002">
                  <a:extLst>
                    <a:ext uri="{9D8B030D-6E8A-4147-A177-3AD203B41FA5}">
                      <a16:colId xmlns:a16="http://schemas.microsoft.com/office/drawing/2014/main" val="2906354655"/>
                    </a:ext>
                  </a:extLst>
                </a:gridCol>
                <a:gridCol w="2167527">
                  <a:extLst>
                    <a:ext uri="{9D8B030D-6E8A-4147-A177-3AD203B41FA5}">
                      <a16:colId xmlns:a16="http://schemas.microsoft.com/office/drawing/2014/main" val="2994389714"/>
                    </a:ext>
                  </a:extLst>
                </a:gridCol>
              </a:tblGrid>
              <a:tr h="6737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cap="all" spc="60" dirty="0">
                          <a:solidFill>
                            <a:schemeClr val="tx1"/>
                          </a:solidFill>
                          <a:effectLst/>
                        </a:rPr>
                        <a:t>№</a:t>
                      </a:r>
                      <a:endParaRPr lang="ru-RU" sz="1600" b="1" cap="all" spc="6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47" marR="24747" marT="51078" marB="51078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cap="all" spc="60" dirty="0">
                          <a:solidFill>
                            <a:schemeClr val="tx1"/>
                          </a:solidFill>
                          <a:effectLst/>
                        </a:rPr>
                        <a:t>Мероприятия</a:t>
                      </a:r>
                      <a:endParaRPr lang="ru-RU" sz="1400" b="1" cap="all" spc="6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47" marR="24747" marT="51078" marB="51078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cap="all" spc="60" dirty="0">
                          <a:solidFill>
                            <a:schemeClr val="tx1"/>
                          </a:solidFill>
                          <a:effectLst/>
                        </a:rPr>
                        <a:t>Сроки исполнения</a:t>
                      </a:r>
                      <a:endParaRPr lang="ru-RU" sz="1400" b="1" cap="all" spc="6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47" marR="24747" marT="51078" marB="51078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5354913"/>
                  </a:ext>
                </a:extLst>
              </a:tr>
              <a:tr h="4928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cap="none" spc="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600" b="1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47" marR="24747" marT="0" marB="51078">
                    <a:lnL w="12700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cap="none" spc="0" dirty="0">
                          <a:solidFill>
                            <a:schemeClr val="tx1"/>
                          </a:solidFill>
                          <a:effectLst/>
                        </a:rPr>
                        <a:t>Создание единой платформы в социальных сетях для реализации плана мероприятий по профилактике детско-дорожного травматизма</a:t>
                      </a:r>
                      <a:endParaRPr lang="ru-RU" sz="140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47" marR="24747" marT="0" marB="510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cap="none" spc="0" dirty="0">
                          <a:solidFill>
                            <a:schemeClr val="tx1"/>
                          </a:solidFill>
                          <a:effectLst/>
                        </a:rPr>
                        <a:t>март 2021</a:t>
                      </a:r>
                      <a:endParaRPr lang="ru-RU" sz="140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47" marR="24747" marT="0" marB="510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6289421"/>
                  </a:ext>
                </a:extLst>
              </a:tr>
              <a:tr h="5243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cap="none" spc="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600" b="1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47" marR="24747" marT="0" marB="510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cap="none" spc="0" dirty="0">
                          <a:solidFill>
                            <a:schemeClr val="tx1"/>
                          </a:solidFill>
                          <a:effectLst/>
                        </a:rPr>
                        <a:t>Подготовка и размещение информационных материалов (сообщения, заметки, статьи) на сайте ресурсного центра </a:t>
                      </a:r>
                      <a:r>
                        <a:rPr lang="ru-RU" sz="1400" cap="none" spc="0" dirty="0">
                          <a:solidFill>
                            <a:schemeClr val="tx1"/>
                          </a:solidFill>
                          <a:effectLst/>
                          <a:hlinkClick r:id="rId2"/>
                        </a:rPr>
                        <a:t>https://lingva.sosnovybor-ykt.ru/</a:t>
                      </a:r>
                      <a:endParaRPr lang="ru-RU" sz="1400" cap="none" spc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40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47" marR="24747" marT="0" marB="510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cap="none" spc="0">
                          <a:solidFill>
                            <a:schemeClr val="tx1"/>
                          </a:solidFill>
                          <a:effectLst/>
                        </a:rPr>
                        <a:t>постоянно</a:t>
                      </a:r>
                      <a:endParaRPr lang="ru-RU" sz="14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47" marR="24747" marT="0" marB="510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009139"/>
                  </a:ext>
                </a:extLst>
              </a:tr>
              <a:tr h="6175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cap="none" spc="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600" b="1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47" marR="24747" marT="0" marB="51078">
                    <a:lnL w="12700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cap="none" spc="0" dirty="0">
                          <a:solidFill>
                            <a:schemeClr val="tx1"/>
                          </a:solidFill>
                          <a:effectLst/>
                        </a:rPr>
                        <a:t>Отбор существующего опыта работы ДОУ РС (Я) по профилактике детского дорожно-транспортного травматизма </a:t>
                      </a:r>
                      <a:endParaRPr lang="ru-RU" sz="140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47" marR="24747" marT="0" marB="510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cap="none" spc="0">
                          <a:solidFill>
                            <a:schemeClr val="tx1"/>
                          </a:solidFill>
                          <a:effectLst/>
                        </a:rPr>
                        <a:t>апрель - октябрь</a:t>
                      </a:r>
                      <a:endParaRPr lang="ru-RU" sz="14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47" marR="24747" marT="0" marB="510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2039871"/>
                  </a:ext>
                </a:extLst>
              </a:tr>
              <a:tr h="5863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cap="none" spc="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600" b="1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47" marR="24747" marT="0" marB="510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cap="none" spc="0" dirty="0">
                          <a:solidFill>
                            <a:schemeClr val="tx1"/>
                          </a:solidFill>
                          <a:effectLst/>
                        </a:rPr>
                        <a:t>Распространение опыта работы ДОО РС (Я) по профилактике детского дорожно-транспортного травматизма у детей дошкольного возраста</a:t>
                      </a:r>
                      <a:endParaRPr lang="ru-RU" sz="140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47" marR="24747" marT="0" marB="510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cap="none" spc="0" dirty="0">
                          <a:solidFill>
                            <a:schemeClr val="tx1"/>
                          </a:solidFill>
                          <a:effectLst/>
                        </a:rPr>
                        <a:t>сентябрь-декабрь   </a:t>
                      </a:r>
                      <a:endParaRPr lang="ru-RU" sz="140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47" marR="24747" marT="0" marB="510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4887161"/>
                  </a:ext>
                </a:extLst>
              </a:tr>
              <a:tr h="4122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cap="none" spc="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600" b="1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47" marR="24747" marT="0" marB="51078">
                    <a:lnL w="12700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cap="none" spc="0" dirty="0">
                          <a:solidFill>
                            <a:schemeClr val="tx1"/>
                          </a:solidFill>
                          <a:effectLst/>
                        </a:rPr>
                        <a:t>Создание банка данных информационно-методических материалов</a:t>
                      </a:r>
                      <a:endParaRPr lang="ru-RU" sz="140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47" marR="24747" marT="0" marB="510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cap="none" spc="0" dirty="0">
                          <a:solidFill>
                            <a:schemeClr val="tx1"/>
                          </a:solidFill>
                          <a:effectLst/>
                        </a:rPr>
                        <a:t>октябрь</a:t>
                      </a:r>
                      <a:endParaRPr lang="ru-RU" sz="140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47" marR="24747" marT="0" marB="510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1552475"/>
                  </a:ext>
                </a:extLst>
              </a:tr>
              <a:tr h="6175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cap="none" spc="0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1600" b="1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47" marR="24747" marT="0" marB="510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cap="none" spc="0" dirty="0">
                          <a:solidFill>
                            <a:schemeClr val="tx1"/>
                          </a:solidFill>
                          <a:effectLst/>
                        </a:rPr>
                        <a:t>Оказание консультативной методической помощи педагогам ДОУ в организации работы по безопасности дорожного движения</a:t>
                      </a:r>
                      <a:endParaRPr lang="ru-RU" sz="140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47" marR="24747" marT="0" marB="510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cap="none" spc="0" dirty="0">
                          <a:solidFill>
                            <a:schemeClr val="tx1"/>
                          </a:solidFill>
                          <a:effectLst/>
                        </a:rPr>
                        <a:t>постоянно</a:t>
                      </a:r>
                      <a:endParaRPr lang="ru-RU" sz="140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47" marR="24747" marT="0" marB="510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6710932"/>
                  </a:ext>
                </a:extLst>
              </a:tr>
              <a:tr h="5345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cap="none" spc="0" dirty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ru-RU" sz="1600" b="1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47" marR="24747" marT="0" marB="51078">
                    <a:lnL w="12700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cap="none" spc="0" dirty="0">
                          <a:solidFill>
                            <a:schemeClr val="tx1"/>
                          </a:solidFill>
                          <a:effectLst/>
                        </a:rPr>
                        <a:t>Перечень мероприятий: выставки, конкурсы детских и семейных работ по профилактике детского дорожно-транспортного травматизма</a:t>
                      </a:r>
                      <a:endParaRPr lang="ru-RU" sz="140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47" marR="24747" marT="0" marB="510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cap="none" spc="0" dirty="0">
                          <a:solidFill>
                            <a:schemeClr val="tx1"/>
                          </a:solidFill>
                          <a:effectLst/>
                        </a:rPr>
                        <a:t>по отдельному плану</a:t>
                      </a:r>
                      <a:endParaRPr lang="ru-RU" sz="140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47" marR="24747" marT="0" marB="510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262182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cap="none" spc="0" dirty="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ru-RU" sz="1600" b="1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47" marR="24747" marT="0" marB="510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cap="none" spc="0" dirty="0">
                          <a:solidFill>
                            <a:schemeClr val="tx1"/>
                          </a:solidFill>
                          <a:effectLst/>
                        </a:rPr>
                        <a:t>Организация и проведение «Единых дней по профилактике детского дорожно-транспортного травматизма»</a:t>
                      </a:r>
                    </a:p>
                  </a:txBody>
                  <a:tcPr marL="24747" marR="24747" marT="0" marB="510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cap="none" spc="0" dirty="0">
                          <a:solidFill>
                            <a:schemeClr val="tx1"/>
                          </a:solidFill>
                          <a:effectLst/>
                        </a:rPr>
                        <a:t>май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cap="none" spc="0" dirty="0">
                          <a:solidFill>
                            <a:schemeClr val="tx1"/>
                          </a:solidFill>
                          <a:effectLst/>
                        </a:rPr>
                        <a:t>сентябрь</a:t>
                      </a:r>
                      <a:endParaRPr lang="ru-RU" sz="140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47" marR="24747" marT="0" marB="510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5752489"/>
                  </a:ext>
                </a:extLst>
              </a:tr>
              <a:tr h="84101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cap="none" spc="0" dirty="0"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  <a:endParaRPr lang="ru-RU" sz="1400" b="1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47" marR="24747" marT="0" marB="51078">
                    <a:lnL w="12700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cap="none" spc="0" dirty="0">
                          <a:solidFill>
                            <a:schemeClr val="tx1"/>
                          </a:solidFill>
                          <a:effectLst/>
                        </a:rPr>
                        <a:t>Организация и проведение практических занятий (автогородок) по профилактике детского дорожно-транспортного травматизма на базе ГАУ ДО РС(Я) ЦО и ОД «Сосновый бор» для воспитанников ДОУ РС(Я)</a:t>
                      </a:r>
                      <a:endParaRPr lang="ru-RU" sz="140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47" marR="24747" marT="0" marB="510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cap="none" spc="0" dirty="0">
                          <a:solidFill>
                            <a:schemeClr val="tx1"/>
                          </a:solidFill>
                          <a:effectLst/>
                        </a:rPr>
                        <a:t>апрель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cap="none" spc="0" dirty="0">
                          <a:solidFill>
                            <a:schemeClr val="tx1"/>
                          </a:solidFill>
                          <a:effectLst/>
                        </a:rPr>
                        <a:t>октябрь</a:t>
                      </a:r>
                      <a:endParaRPr lang="ru-RU" sz="140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47" marR="24747" marT="0" marB="510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84208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1334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Users\user\Desktop\img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50905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Фиолетовый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594</Words>
  <Application>Microsoft Office PowerPoint</Application>
  <PresentationFormat>Экран (4:3)</PresentationFormat>
  <Paragraphs>79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Lato</vt:lpstr>
      <vt:lpstr>Montserrat</vt:lpstr>
      <vt:lpstr>Times New Roman</vt:lpstr>
      <vt:lpstr>Тема Office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Во время исследование мы изучали дорожные знаки</vt:lpstr>
      <vt:lpstr>Групповая работа «Улица»</vt:lpstr>
      <vt:lpstr>Решение ситуации, которые происходят на улице</vt:lpstr>
      <vt:lpstr>Сюжетно-ролевая игра «Я-веселый пешеход»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79142</dc:creator>
  <cp:lastModifiedBy>79142</cp:lastModifiedBy>
  <cp:revision>3</cp:revision>
  <dcterms:created xsi:type="dcterms:W3CDTF">2021-04-05T09:59:03Z</dcterms:created>
  <dcterms:modified xsi:type="dcterms:W3CDTF">2021-04-05T10:43:37Z</dcterms:modified>
</cp:coreProperties>
</file>